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508" r:id="rId2"/>
    <p:sldId id="530" r:id="rId3"/>
    <p:sldId id="1014" r:id="rId4"/>
    <p:sldId id="1015" r:id="rId5"/>
    <p:sldId id="1016" r:id="rId6"/>
    <p:sldId id="1017" r:id="rId7"/>
    <p:sldId id="256" r:id="rId8"/>
    <p:sldId id="989" r:id="rId9"/>
    <p:sldId id="986" r:id="rId10"/>
    <p:sldId id="952" r:id="rId11"/>
    <p:sldId id="482" r:id="rId12"/>
    <p:sldId id="988" r:id="rId13"/>
    <p:sldId id="992" r:id="rId14"/>
    <p:sldId id="1002" r:id="rId15"/>
    <p:sldId id="357" r:id="rId16"/>
    <p:sldId id="335" r:id="rId17"/>
    <p:sldId id="269" r:id="rId18"/>
    <p:sldId id="997" r:id="rId19"/>
    <p:sldId id="1001" r:id="rId20"/>
    <p:sldId id="1000" r:id="rId21"/>
    <p:sldId id="999" r:id="rId22"/>
    <p:sldId id="571" r:id="rId23"/>
    <p:sldId id="593" r:id="rId24"/>
    <p:sldId id="595" r:id="rId25"/>
    <p:sldId id="300" r:id="rId26"/>
    <p:sldId id="301" r:id="rId27"/>
    <p:sldId id="302" r:id="rId28"/>
    <p:sldId id="306" r:id="rId29"/>
    <p:sldId id="309" r:id="rId30"/>
    <p:sldId id="312" r:id="rId31"/>
    <p:sldId id="27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Teh" initials="AT" lastIdx="2" clrIdx="0">
    <p:extLst>
      <p:ext uri="{19B8F6BF-5375-455C-9EA6-DF929625EA0E}">
        <p15:presenceInfo xmlns:p15="http://schemas.microsoft.com/office/powerpoint/2012/main" userId="S::alex.teh@chillisoft.co.nz::d4d34263-a2c6-4b28-9b68-9685715e74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84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2" autoAdjust="0"/>
    <p:restoredTop sz="70623" autoAdjust="0"/>
  </p:normalViewPr>
  <p:slideViewPr>
    <p:cSldViewPr snapToGrid="0">
      <p:cViewPr varScale="1">
        <p:scale>
          <a:sx n="66" d="100"/>
          <a:sy n="66" d="100"/>
        </p:scale>
        <p:origin x="126" y="36"/>
      </p:cViewPr>
      <p:guideLst/>
    </p:cSldViewPr>
  </p:slideViewPr>
  <p:notesTextViewPr>
    <p:cViewPr>
      <p:scale>
        <a:sx n="1" d="1"/>
        <a:sy n="1" d="1"/>
      </p:scale>
      <p:origin x="0" y="0"/>
    </p:cViewPr>
  </p:notesTextViewPr>
  <p:notesViewPr>
    <p:cSldViewPr snapToGrid="0">
      <p:cViewPr varScale="1">
        <p:scale>
          <a:sx n="125" d="100"/>
          <a:sy n="125" d="100"/>
        </p:scale>
        <p:origin x="4072"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Reported</a:t>
            </a:r>
            <a:r>
              <a:rPr lang="en-US" baseline="0" dirty="0"/>
              <a:t> Financial Loss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22F-496D-AE91-EC932086879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22F-496D-AE91-EC932086879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22F-496D-AE91-EC932086879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22F-496D-AE91-EC9320868794}"/>
              </c:ext>
            </c:extLst>
          </c:dPt>
          <c:cat>
            <c:strRef>
              <c:f>Sheet1!$A$2:$A$5</c:f>
              <c:strCache>
                <c:ptCount val="2"/>
                <c:pt idx="0">
                  <c:v>Organisations</c:v>
                </c:pt>
                <c:pt idx="1">
                  <c:v>Individuals</c:v>
                </c:pt>
              </c:strCache>
            </c:strRef>
          </c:cat>
          <c:val>
            <c:numRef>
              <c:f>Sheet1!$B$2:$B$5</c:f>
              <c:numCache>
                <c:formatCode>0%</c:formatCode>
                <c:ptCount val="4"/>
                <c:pt idx="0">
                  <c:v>0.35</c:v>
                </c:pt>
                <c:pt idx="1">
                  <c:v>0.65</c:v>
                </c:pt>
              </c:numCache>
            </c:numRef>
          </c:val>
          <c:extLst>
            <c:ext xmlns:c16="http://schemas.microsoft.com/office/drawing/2014/chart" uri="{C3380CC4-5D6E-409C-BE32-E72D297353CC}">
              <c16:uniqueId val="{00000000-D0BE-4C4B-8C61-12B87B914B0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882B1-E0A6-44DC-9BBD-C0AF5D0C5FAA}" type="datetimeFigureOut">
              <a:rPr lang="en-NZ" smtClean="0"/>
              <a:t>19/08/2020</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9F9F34-0546-4EB7-A762-D16CFB4BE1D2}" type="slidenum">
              <a:rPr lang="en-NZ" smtClean="0"/>
              <a:t>‹#›</a:t>
            </a:fld>
            <a:endParaRPr lang="en-NZ"/>
          </a:p>
        </p:txBody>
      </p:sp>
    </p:spTree>
    <p:extLst>
      <p:ext uri="{BB962C8B-B14F-4D97-AF65-F5344CB8AC3E}">
        <p14:creationId xmlns:p14="http://schemas.microsoft.com/office/powerpoint/2010/main" val="71228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gemalto.com/press/pages/data-breaches-compromised-4-5-billion-records-in-first-half-of-2018.aspx"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C4A737-A02E-4247-9303-37C73B6AE03D}" type="slidenum">
              <a:rPr lang="en-US" smtClean="0"/>
              <a:t>2</a:t>
            </a:fld>
            <a:endParaRPr lang="en-US"/>
          </a:p>
        </p:txBody>
      </p:sp>
    </p:spTree>
    <p:extLst>
      <p:ext uri="{BB962C8B-B14F-4D97-AF65-F5344CB8AC3E}">
        <p14:creationId xmlns:p14="http://schemas.microsoft.com/office/powerpoint/2010/main" val="3968996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C4A737-A02E-4247-9303-37C73B6AE03D}" type="slidenum">
              <a:rPr lang="en-US" smtClean="0"/>
              <a:t>3</a:t>
            </a:fld>
            <a:endParaRPr lang="en-US"/>
          </a:p>
        </p:txBody>
      </p:sp>
    </p:spTree>
    <p:extLst>
      <p:ext uri="{BB962C8B-B14F-4D97-AF65-F5344CB8AC3E}">
        <p14:creationId xmlns:p14="http://schemas.microsoft.com/office/powerpoint/2010/main" val="396848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security landscape is changing – and rapidly. </a:t>
            </a:r>
          </a:p>
          <a:p>
            <a:r>
              <a:rPr lang="en-US" dirty="0"/>
              <a:t>With attackers searching for easy targets to infiltrate (and there are numerous), state sponsored attackers now making the news (Australia),  and the proliferation of </a:t>
            </a:r>
            <a:r>
              <a:rPr lang="en-US" dirty="0" err="1"/>
              <a:t>skiddies</a:t>
            </a:r>
            <a:r>
              <a:rPr lang="en-US" dirty="0"/>
              <a:t> (script kiddies), the on-line, linked enterprise is fraught with risk.</a:t>
            </a:r>
          </a:p>
          <a:p>
            <a:endParaRPr lang="en-US" dirty="0"/>
          </a:p>
          <a:p>
            <a:r>
              <a:rPr lang="en-US" dirty="0"/>
              <a:t>Yet the Internet is indispensable...</a:t>
            </a:r>
          </a:p>
          <a:p>
            <a:endParaRPr lang="en-US" dirty="0"/>
          </a:p>
          <a:p>
            <a:r>
              <a:rPr lang="en-US" dirty="0"/>
              <a:t>Organizations cannot conduct business without connectivity, a Business without the Internet is not an option however both large and small organisations struggle to adequately secure their environment  - again reference to the companies I mentioned earlier.</a:t>
            </a:r>
          </a:p>
          <a:p>
            <a:endParaRPr lang="en-US" dirty="0"/>
          </a:p>
          <a:p>
            <a:r>
              <a:rPr lang="en-US" dirty="0"/>
              <a:t>What does this show us?</a:t>
            </a:r>
          </a:p>
          <a:p>
            <a:endParaRPr lang="en-US" dirty="0"/>
          </a:p>
          <a:p>
            <a:r>
              <a:rPr lang="en-US" dirty="0"/>
              <a:t>IT shows that there is definitely a need for advanced detection tools,  matching processes  with highly skilled security resource to digest and deal with the growing number of security incidents and threats that are happening inside NZ businesses today that absolutely demand a response!</a:t>
            </a:r>
          </a:p>
          <a:p>
            <a:endParaRPr lang="en-US" dirty="0"/>
          </a:p>
        </p:txBody>
      </p:sp>
      <p:sp>
        <p:nvSpPr>
          <p:cNvPr id="4" name="Slide Number Placeholder 3"/>
          <p:cNvSpPr>
            <a:spLocks noGrp="1"/>
          </p:cNvSpPr>
          <p:nvPr>
            <p:ph type="sldNum" sz="quarter" idx="10"/>
          </p:nvPr>
        </p:nvSpPr>
        <p:spPr/>
        <p:txBody>
          <a:bodyPr/>
          <a:lstStyle/>
          <a:p>
            <a:fld id="{14C4A737-A02E-4247-9303-37C73B6AE03D}" type="slidenum">
              <a:rPr lang="en-US" smtClean="0"/>
              <a:t>4</a:t>
            </a:fld>
            <a:endParaRPr lang="en-US"/>
          </a:p>
        </p:txBody>
      </p:sp>
    </p:spTree>
    <p:extLst>
      <p:ext uri="{BB962C8B-B14F-4D97-AF65-F5344CB8AC3E}">
        <p14:creationId xmlns:p14="http://schemas.microsoft.com/office/powerpoint/2010/main" val="829513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C4A737-A02E-4247-9303-37C73B6AE03D}" type="slidenum">
              <a:rPr lang="en-US" smtClean="0"/>
              <a:t>5</a:t>
            </a:fld>
            <a:endParaRPr lang="en-US"/>
          </a:p>
        </p:txBody>
      </p:sp>
    </p:spTree>
    <p:extLst>
      <p:ext uri="{BB962C8B-B14F-4D97-AF65-F5344CB8AC3E}">
        <p14:creationId xmlns:p14="http://schemas.microsoft.com/office/powerpoint/2010/main" val="3564947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NZ" sz="1800" dirty="0">
                <a:effectLst/>
                <a:latin typeface="Calibri" panose="020F0502020204030204" pitchFamily="34" charset="0"/>
              </a:rPr>
              <a:t>We will ask the questions, example In one of our client environments,</a:t>
            </a:r>
          </a:p>
          <a:p>
            <a:pPr marL="0" marR="0">
              <a:spcBef>
                <a:spcPts val="0"/>
              </a:spcBef>
              <a:spcAft>
                <a:spcPts val="0"/>
              </a:spcAft>
            </a:pPr>
            <a:r>
              <a:rPr lang="en-NZ" sz="1800" dirty="0">
                <a:effectLst/>
                <a:latin typeface="Calibri" panose="020F0502020204030204" pitchFamily="34" charset="0"/>
              </a:rPr>
              <a:t>    an Internal Inde resource was added to a privileged AD group (Domain Admins) </a:t>
            </a:r>
          </a:p>
          <a:p>
            <a:pPr marL="0" marR="0">
              <a:spcBef>
                <a:spcPts val="0"/>
              </a:spcBef>
              <a:spcAft>
                <a:spcPts val="0"/>
              </a:spcAft>
            </a:pPr>
            <a:r>
              <a:rPr lang="en-NZ" sz="1800" dirty="0">
                <a:effectLst/>
                <a:latin typeface="Calibri" panose="020F0502020204030204" pitchFamily="34" charset="0"/>
              </a:rPr>
              <a:t>  -  our security analysts detected this within 3 minutes and questioned weather it was sanctioned or not. </a:t>
            </a:r>
          </a:p>
          <a:p>
            <a:endParaRPr lang="en-US" dirty="0"/>
          </a:p>
        </p:txBody>
      </p:sp>
      <p:sp>
        <p:nvSpPr>
          <p:cNvPr id="4" name="Slide Number Placeholder 3"/>
          <p:cNvSpPr>
            <a:spLocks noGrp="1"/>
          </p:cNvSpPr>
          <p:nvPr>
            <p:ph type="sldNum" sz="quarter" idx="10"/>
          </p:nvPr>
        </p:nvSpPr>
        <p:spPr/>
        <p:txBody>
          <a:bodyPr/>
          <a:lstStyle/>
          <a:p>
            <a:fld id="{14C4A737-A02E-4247-9303-37C73B6AE03D}" type="slidenum">
              <a:rPr lang="en-US" smtClean="0"/>
              <a:t>6</a:t>
            </a:fld>
            <a:endParaRPr lang="en-US"/>
          </a:p>
        </p:txBody>
      </p:sp>
    </p:spTree>
    <p:extLst>
      <p:ext uri="{BB962C8B-B14F-4D97-AF65-F5344CB8AC3E}">
        <p14:creationId xmlns:p14="http://schemas.microsoft.com/office/powerpoint/2010/main" val="580913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600"/>
              </a:lnSpc>
              <a:spcBef>
                <a:spcPts val="600"/>
              </a:spcBef>
              <a:spcAft>
                <a:spcPts val="0"/>
              </a:spcAft>
              <a:buSzPct val="150000"/>
            </a:pPr>
            <a:endParaRPr lang="en-GB" dirty="0">
              <a:cs typeface="Arial" charset="0"/>
            </a:endParaRPr>
          </a:p>
        </p:txBody>
      </p:sp>
      <p:sp>
        <p:nvSpPr>
          <p:cNvPr id="4" name="Slide Number Placeholder 3"/>
          <p:cNvSpPr>
            <a:spLocks noGrp="1"/>
          </p:cNvSpPr>
          <p:nvPr>
            <p:ph type="sldNum" sz="quarter" idx="10"/>
          </p:nvPr>
        </p:nvSpPr>
        <p:spPr/>
        <p:txBody>
          <a:bodyPr/>
          <a:lstStyle/>
          <a:p>
            <a:fld id="{8A9F9F34-0546-4EB7-A762-D16CFB4BE1D2}" type="slidenum">
              <a:rPr lang="en-NZ" smtClean="0"/>
              <a:t>8</a:t>
            </a:fld>
            <a:endParaRPr lang="en-NZ"/>
          </a:p>
        </p:txBody>
      </p:sp>
    </p:spTree>
    <p:extLst>
      <p:ext uri="{BB962C8B-B14F-4D97-AF65-F5344CB8AC3E}">
        <p14:creationId xmlns:p14="http://schemas.microsoft.com/office/powerpoint/2010/main" val="95993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600"/>
              </a:lnSpc>
              <a:spcBef>
                <a:spcPts val="600"/>
              </a:spcBef>
              <a:spcAft>
                <a:spcPts val="0"/>
              </a:spcAft>
              <a:buSzPct val="150000"/>
            </a:pPr>
            <a:endParaRPr lang="en-GB" dirty="0">
              <a:cs typeface="Arial" charset="0"/>
            </a:endParaRPr>
          </a:p>
        </p:txBody>
      </p:sp>
      <p:sp>
        <p:nvSpPr>
          <p:cNvPr id="4" name="Slide Number Placeholder 3"/>
          <p:cNvSpPr>
            <a:spLocks noGrp="1"/>
          </p:cNvSpPr>
          <p:nvPr>
            <p:ph type="sldNum" sz="quarter" idx="10"/>
          </p:nvPr>
        </p:nvSpPr>
        <p:spPr/>
        <p:txBody>
          <a:bodyPr/>
          <a:lstStyle/>
          <a:p>
            <a:fld id="{8A9F9F34-0546-4EB7-A762-D16CFB4BE1D2}" type="slidenum">
              <a:rPr lang="en-NZ" smtClean="0"/>
              <a:t>9</a:t>
            </a:fld>
            <a:endParaRPr lang="en-NZ"/>
          </a:p>
        </p:txBody>
      </p:sp>
    </p:spTree>
    <p:extLst>
      <p:ext uri="{BB962C8B-B14F-4D97-AF65-F5344CB8AC3E}">
        <p14:creationId xmlns:p14="http://schemas.microsoft.com/office/powerpoint/2010/main" val="95993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kern="1200" dirty="0">
                <a:solidFill>
                  <a:schemeClr val="tx1"/>
                </a:solidFill>
                <a:effectLst/>
                <a:latin typeface="+mn-lt"/>
                <a:ea typeface="+mn-ea"/>
                <a:cs typeface="+mn-cs"/>
              </a:rPr>
              <a:t>22 July 2019, NZ Herald reported – IRD is warming consumers of an </a:t>
            </a:r>
            <a:r>
              <a:rPr lang="en-NZ" sz="1200" b="0" i="0" kern="1200" dirty="0" err="1">
                <a:solidFill>
                  <a:schemeClr val="tx1"/>
                </a:solidFill>
                <a:effectLst/>
                <a:latin typeface="+mn-lt"/>
                <a:ea typeface="+mn-ea"/>
                <a:cs typeface="+mn-cs"/>
              </a:rPr>
              <a:t>elabortate</a:t>
            </a:r>
            <a:r>
              <a:rPr lang="en-NZ" sz="1200" b="0" i="0" kern="1200" dirty="0">
                <a:solidFill>
                  <a:schemeClr val="tx1"/>
                </a:solidFill>
                <a:effectLst/>
                <a:latin typeface="+mn-lt"/>
                <a:ea typeface="+mn-ea"/>
                <a:cs typeface="+mn-cs"/>
              </a:rPr>
              <a:t> email scam claiming to be from the tax department.</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IRD says a new "convincing" email scam which seeks to take advantage of those waiting on a tax refund is doing the rounds claiming to be from Inland Revenue.</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In the email which is titled: "Your income tax update", the fraudulent email addresses the consumer directly and states a dollar figure amount 'refund’.</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The email says IRD tried to send the refund to you automatically but were "unable to do so as we don't have your details on file". It asks if you are "ready to refund it now".</a:t>
            </a:r>
          </a:p>
          <a:p>
            <a:r>
              <a:rPr lang="en-NZ" sz="1200" b="0" i="0" kern="1200" dirty="0">
                <a:solidFill>
                  <a:schemeClr val="tx1"/>
                </a:solidFill>
                <a:effectLst/>
                <a:latin typeface="+mn-lt"/>
                <a:ea typeface="+mn-ea"/>
                <a:cs typeface="+mn-cs"/>
              </a:rPr>
              <a:t>IRD says this should raise alarm bells as the tax department does not include personalised greetings in its emails and does not include dollar amount in refund emails.</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Inland Revenue spokeswoman Sharon Thompson said the scam appeared to be widespread, with more than 900 reports of the email over the weekend.</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"It looks like the real thing but has some tell-tale mistakes that people can use to tell it's a scam," Thompson said.</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"Embedded links can look quite convincing at first glance as "ird.govt.nz" can be included within the address. But if you hover over those links, you'll see Inland Revenue is not the destination."</a:t>
            </a:r>
          </a:p>
          <a:p>
            <a:r>
              <a:rPr lang="en-NZ" sz="1200" b="0" i="0" kern="1200" dirty="0">
                <a:solidFill>
                  <a:schemeClr val="tx1"/>
                </a:solidFill>
                <a:effectLst/>
                <a:latin typeface="+mn-lt"/>
                <a:ea typeface="+mn-ea"/>
                <a:cs typeface="+mn-cs"/>
              </a:rPr>
              <a:t>Inland Revenue is in the process of having the scam removed but the sites with direct links prompting consumers to can "jump back up again", IRD said.</a:t>
            </a:r>
          </a:p>
        </p:txBody>
      </p:sp>
      <p:sp>
        <p:nvSpPr>
          <p:cNvPr id="4" name="Slide Number Placeholder 3"/>
          <p:cNvSpPr>
            <a:spLocks noGrp="1"/>
          </p:cNvSpPr>
          <p:nvPr>
            <p:ph type="sldNum" sz="quarter" idx="5"/>
          </p:nvPr>
        </p:nvSpPr>
        <p:spPr/>
        <p:txBody>
          <a:bodyPr/>
          <a:lstStyle/>
          <a:p>
            <a:fld id="{8A9F9F34-0546-4EB7-A762-D16CFB4BE1D2}" type="slidenum">
              <a:rPr lang="en-NZ" smtClean="0"/>
              <a:t>10</a:t>
            </a:fld>
            <a:endParaRPr lang="en-NZ"/>
          </a:p>
        </p:txBody>
      </p:sp>
    </p:spTree>
    <p:extLst>
      <p:ext uri="{BB962C8B-B14F-4D97-AF65-F5344CB8AC3E}">
        <p14:creationId xmlns:p14="http://schemas.microsoft.com/office/powerpoint/2010/main" val="249023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Really, what it comes down to is it's intentionally deceiving someone by posing as someone else. Traditionally, they use a legitimate company. Typically, they also utilize email by pretending to be a company or service, requesting you to do something, and usually requesting you to do something in an urgent matter. They're hoping that you then click the link and fill out the requested information. Then, they gain that information that they can use in the future, steal your identity, or steal access to any of your accounts. </a:t>
            </a:r>
          </a:p>
          <a:p>
            <a:endParaRPr lang="en-US" dirty="0"/>
          </a:p>
        </p:txBody>
      </p:sp>
      <p:sp>
        <p:nvSpPr>
          <p:cNvPr id="4" name="Slide Number Placeholder 3"/>
          <p:cNvSpPr>
            <a:spLocks noGrp="1"/>
          </p:cNvSpPr>
          <p:nvPr>
            <p:ph type="sldNum" sz="quarter" idx="10"/>
          </p:nvPr>
        </p:nvSpPr>
        <p:spPr/>
        <p:txBody>
          <a:bodyPr/>
          <a:lstStyle/>
          <a:p>
            <a:fld id="{7DC92E7C-DF72-224B-AAA8-7EC115D1C799}" type="slidenum">
              <a:rPr lang="en-US" smtClean="0"/>
              <a:t>11</a:t>
            </a:fld>
            <a:endParaRPr lang="en-US" dirty="0"/>
          </a:p>
        </p:txBody>
      </p:sp>
    </p:spTree>
    <p:extLst>
      <p:ext uri="{BB962C8B-B14F-4D97-AF65-F5344CB8AC3E}">
        <p14:creationId xmlns:p14="http://schemas.microsoft.com/office/powerpoint/2010/main" val="3496179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kern="1200" dirty="0">
                <a:solidFill>
                  <a:schemeClr val="tx1"/>
                </a:solidFill>
                <a:effectLst/>
                <a:latin typeface="+mn-lt"/>
                <a:ea typeface="+mn-ea"/>
                <a:cs typeface="+mn-cs"/>
              </a:rPr>
              <a:t>9 August – </a:t>
            </a:r>
            <a:r>
              <a:rPr lang="en-NZ" sz="1200" b="0" i="0" kern="1200" dirty="0" err="1">
                <a:solidFill>
                  <a:schemeClr val="tx1"/>
                </a:solidFill>
                <a:effectLst/>
                <a:latin typeface="+mn-lt"/>
                <a:ea typeface="+mn-ea"/>
                <a:cs typeface="+mn-cs"/>
              </a:rPr>
              <a:t>AirNZ</a:t>
            </a:r>
            <a:r>
              <a:rPr lang="en-NZ" sz="1200" b="0" i="0" kern="1200" dirty="0">
                <a:solidFill>
                  <a:schemeClr val="tx1"/>
                </a:solidFill>
                <a:effectLst/>
                <a:latin typeface="+mn-lt"/>
                <a:ea typeface="+mn-ea"/>
                <a:cs typeface="+mn-cs"/>
              </a:rPr>
              <a:t> sent e-mails to customers enrolled in its </a:t>
            </a:r>
            <a:r>
              <a:rPr lang="en-NZ" sz="1200" b="0" i="0" kern="1200" dirty="0" err="1">
                <a:solidFill>
                  <a:schemeClr val="tx1"/>
                </a:solidFill>
                <a:effectLst/>
                <a:latin typeface="+mn-lt"/>
                <a:ea typeface="+mn-ea"/>
                <a:cs typeface="+mn-cs"/>
              </a:rPr>
              <a:t>Airpoints</a:t>
            </a:r>
            <a:r>
              <a:rPr lang="en-NZ" sz="1200" b="0" i="0" kern="1200" dirty="0">
                <a:solidFill>
                  <a:schemeClr val="tx1"/>
                </a:solidFill>
                <a:effectLst/>
                <a:latin typeface="+mn-lt"/>
                <a:ea typeface="+mn-ea"/>
                <a:cs typeface="+mn-cs"/>
              </a:rPr>
              <a:t> loyalty program​​​​​​ to warn them of a phishing attack that successfully compromised the email accounts of two staff members which potentially led to personal information being accessed by the attackers.</a:t>
            </a:r>
          </a:p>
        </p:txBody>
      </p:sp>
      <p:sp>
        <p:nvSpPr>
          <p:cNvPr id="4" name="Slide Number Placeholder 3"/>
          <p:cNvSpPr>
            <a:spLocks noGrp="1"/>
          </p:cNvSpPr>
          <p:nvPr>
            <p:ph type="sldNum" sz="quarter" idx="5"/>
          </p:nvPr>
        </p:nvSpPr>
        <p:spPr/>
        <p:txBody>
          <a:bodyPr/>
          <a:lstStyle/>
          <a:p>
            <a:fld id="{8A9F9F34-0546-4EB7-A762-D16CFB4BE1D2}" type="slidenum">
              <a:rPr lang="en-NZ" smtClean="0"/>
              <a:t>12</a:t>
            </a:fld>
            <a:endParaRPr lang="en-NZ"/>
          </a:p>
        </p:txBody>
      </p:sp>
    </p:spTree>
    <p:extLst>
      <p:ext uri="{BB962C8B-B14F-4D97-AF65-F5344CB8AC3E}">
        <p14:creationId xmlns:p14="http://schemas.microsoft.com/office/powerpoint/2010/main" val="3709601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600"/>
              </a:lnSpc>
              <a:spcBef>
                <a:spcPts val="600"/>
              </a:spcBef>
              <a:spcAft>
                <a:spcPts val="0"/>
              </a:spcAft>
              <a:buSzPct val="150000"/>
            </a:pPr>
            <a:r>
              <a:rPr lang="en-GB" sz="1100" b="1" dirty="0">
                <a:cs typeface="Arial" charset="0"/>
              </a:rPr>
              <a:t>PACSON – </a:t>
            </a:r>
            <a:r>
              <a:rPr lang="en-GB" sz="1100" b="0" dirty="0">
                <a:cs typeface="Arial" charset="0"/>
              </a:rPr>
              <a:t>established 30 April 2018 as a network of government-designated cybersecurity incident response officials from across </a:t>
            </a:r>
            <a:r>
              <a:rPr lang="en-GB" sz="1100" b="0" dirty="0" err="1">
                <a:cs typeface="Arial" charset="0"/>
              </a:rPr>
              <a:t>thw</a:t>
            </a:r>
            <a:r>
              <a:rPr lang="en-GB" sz="1100" b="0" dirty="0">
                <a:cs typeface="Arial" charset="0"/>
              </a:rPr>
              <a:t> Pacific: Australia, NZ, Cook Islands, Fiji, Kiribati, Marshall Islands, Niue, Palau, Papa New Guinea, Samoa, Solomon Islands, Tokelau, Tonga, Tuvalu, and Vanuatu – </a:t>
            </a:r>
            <a:r>
              <a:rPr lang="en-GB" sz="1100" b="1" dirty="0">
                <a:cs typeface="Arial" charset="0"/>
              </a:rPr>
              <a:t>chaired by </a:t>
            </a:r>
            <a:r>
              <a:rPr lang="en-GB" sz="1100" b="1" dirty="0" err="1">
                <a:cs typeface="Arial" charset="0"/>
              </a:rPr>
              <a:t>CertNZ</a:t>
            </a:r>
            <a:endParaRPr lang="en-GB" sz="1100" b="1" dirty="0">
              <a:cs typeface="Arial" charset="0"/>
            </a:endParaRPr>
          </a:p>
          <a:p>
            <a:pPr>
              <a:lnSpc>
                <a:spcPts val="2600"/>
              </a:lnSpc>
              <a:spcBef>
                <a:spcPts val="600"/>
              </a:spcBef>
              <a:spcAft>
                <a:spcPts val="0"/>
              </a:spcAft>
              <a:buSzPct val="150000"/>
            </a:pPr>
            <a:r>
              <a:rPr lang="en-GB" sz="1100" b="1" dirty="0">
                <a:cs typeface="Arial" charset="0"/>
              </a:rPr>
              <a:t>APAC stats - </a:t>
            </a:r>
            <a:r>
              <a:rPr lang="en-NZ" sz="1200" b="0" i="0" kern="1200" dirty="0">
                <a:solidFill>
                  <a:schemeClr val="tx1"/>
                </a:solidFill>
                <a:effectLst/>
                <a:latin typeface="+mn-lt"/>
                <a:ea typeface="+mn-ea"/>
                <a:cs typeface="+mn-cs"/>
              </a:rPr>
              <a:t> latest findings of the </a:t>
            </a:r>
            <a:r>
              <a:rPr lang="en-NZ" sz="1200" b="0" i="0" u="none" strike="noStrike" kern="1200" dirty="0">
                <a:solidFill>
                  <a:schemeClr val="tx1"/>
                </a:solidFill>
                <a:effectLst/>
                <a:latin typeface="+mn-lt"/>
                <a:ea typeface="+mn-ea"/>
                <a:cs typeface="+mn-cs"/>
                <a:hlinkClick r:id="rId3"/>
              </a:rPr>
              <a:t>2018 First Half Review of the Breach Level Index</a:t>
            </a:r>
            <a:r>
              <a:rPr lang="en-NZ" sz="1200" b="0" i="0" kern="1200" dirty="0">
                <a:solidFill>
                  <a:schemeClr val="tx1"/>
                </a:solidFill>
                <a:effectLst/>
                <a:latin typeface="+mn-lt"/>
                <a:ea typeface="+mn-ea"/>
                <a:cs typeface="+mn-cs"/>
              </a:rPr>
              <a:t>, released October 2018 by Gemalto</a:t>
            </a:r>
            <a:br>
              <a:rPr lang="en-NZ" sz="1200" b="0" i="0" kern="1200" dirty="0">
                <a:solidFill>
                  <a:schemeClr val="tx1"/>
                </a:solidFill>
                <a:effectLst/>
                <a:latin typeface="+mn-lt"/>
                <a:ea typeface="+mn-ea"/>
                <a:cs typeface="+mn-cs"/>
              </a:rPr>
            </a:br>
            <a:r>
              <a:rPr lang="en-NZ" sz="1200" b="0" i="0" kern="1200" dirty="0">
                <a:solidFill>
                  <a:schemeClr val="tx1"/>
                </a:solidFill>
                <a:effectLst/>
                <a:latin typeface="+mn-lt"/>
                <a:ea typeface="+mn-ea"/>
                <a:cs typeface="+mn-cs"/>
              </a:rPr>
              <a:t>*</a:t>
            </a:r>
            <a:r>
              <a:rPr lang="en-NZ" sz="1200" b="0" i="0" kern="1200" dirty="0" err="1">
                <a:solidFill>
                  <a:schemeClr val="tx1"/>
                </a:solidFill>
                <a:effectLst/>
                <a:latin typeface="+mn-lt"/>
                <a:ea typeface="+mn-ea"/>
                <a:cs typeface="+mn-cs"/>
              </a:rPr>
              <a:t>Fireye</a:t>
            </a:r>
            <a:r>
              <a:rPr lang="en-NZ" sz="1200" b="0" i="0" kern="1200" dirty="0">
                <a:solidFill>
                  <a:schemeClr val="tx1"/>
                </a:solidFill>
                <a:effectLst/>
                <a:latin typeface="+mn-lt"/>
                <a:ea typeface="+mn-ea"/>
                <a:cs typeface="+mn-cs"/>
              </a:rPr>
              <a:t> (source)</a:t>
            </a:r>
            <a:endParaRPr lang="en-GB" dirty="0">
              <a:cs typeface="Arial" charset="0"/>
            </a:endParaRPr>
          </a:p>
        </p:txBody>
      </p:sp>
      <p:sp>
        <p:nvSpPr>
          <p:cNvPr id="4" name="Slide Number Placeholder 3"/>
          <p:cNvSpPr>
            <a:spLocks noGrp="1"/>
          </p:cNvSpPr>
          <p:nvPr>
            <p:ph type="sldNum" sz="quarter" idx="10"/>
          </p:nvPr>
        </p:nvSpPr>
        <p:spPr/>
        <p:txBody>
          <a:bodyPr/>
          <a:lstStyle/>
          <a:p>
            <a:fld id="{8A9F9F34-0546-4EB7-A762-D16CFB4BE1D2}" type="slidenum">
              <a:rPr lang="en-NZ" smtClean="0"/>
              <a:t>13</a:t>
            </a:fld>
            <a:endParaRPr lang="en-NZ"/>
          </a:p>
        </p:txBody>
      </p:sp>
    </p:spTree>
    <p:extLst>
      <p:ext uri="{BB962C8B-B14F-4D97-AF65-F5344CB8AC3E}">
        <p14:creationId xmlns:p14="http://schemas.microsoft.com/office/powerpoint/2010/main" val="2454311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600"/>
              </a:lnSpc>
              <a:spcBef>
                <a:spcPts val="600"/>
              </a:spcBef>
              <a:spcAft>
                <a:spcPts val="0"/>
              </a:spcAft>
              <a:buSzPct val="150000"/>
            </a:pPr>
            <a:endParaRPr lang="en-GB" dirty="0">
              <a:cs typeface="Arial" charset="0"/>
            </a:endParaRPr>
          </a:p>
        </p:txBody>
      </p:sp>
      <p:sp>
        <p:nvSpPr>
          <p:cNvPr id="4" name="Slide Number Placeholder 3"/>
          <p:cNvSpPr>
            <a:spLocks noGrp="1"/>
          </p:cNvSpPr>
          <p:nvPr>
            <p:ph type="sldNum" sz="quarter" idx="10"/>
          </p:nvPr>
        </p:nvSpPr>
        <p:spPr/>
        <p:txBody>
          <a:bodyPr/>
          <a:lstStyle/>
          <a:p>
            <a:fld id="{8A9F9F34-0546-4EB7-A762-D16CFB4BE1D2}" type="slidenum">
              <a:rPr lang="en-NZ" smtClean="0"/>
              <a:t>14</a:t>
            </a:fld>
            <a:endParaRPr lang="en-NZ"/>
          </a:p>
        </p:txBody>
      </p:sp>
    </p:spTree>
    <p:extLst>
      <p:ext uri="{BB962C8B-B14F-4D97-AF65-F5344CB8AC3E}">
        <p14:creationId xmlns:p14="http://schemas.microsoft.com/office/powerpoint/2010/main" val="3258034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Key Talking Points:</a:t>
            </a:r>
          </a:p>
          <a:p>
            <a:pPr marL="228600" indent="-228600">
              <a:buFont typeface="+mj-lt"/>
              <a:buAutoNum type="arabicPeriod"/>
            </a:pPr>
            <a:r>
              <a:rPr lang="en-US" sz="1200" b="0" i="0" kern="1200" dirty="0">
                <a:solidFill>
                  <a:schemeClr val="tx1"/>
                </a:solidFill>
                <a:effectLst/>
                <a:latin typeface="+mn-lt"/>
                <a:ea typeface="+mn-ea"/>
                <a:cs typeface="+mn-cs"/>
              </a:rPr>
              <a:t>Victims of damaging cyber breaches make the news every week – don’t become one of them!</a:t>
            </a:r>
          </a:p>
          <a:p>
            <a:pPr marL="228600" indent="-228600">
              <a:buFont typeface="+mj-lt"/>
              <a:buAutoNum type="arabicPeriod"/>
            </a:pPr>
            <a:r>
              <a:rPr lang="en-US" sz="1200" b="0" i="0" kern="1200" dirty="0">
                <a:solidFill>
                  <a:schemeClr val="tx1"/>
                </a:solidFill>
                <a:effectLst/>
                <a:latin typeface="+mn-lt"/>
                <a:ea typeface="+mn-ea"/>
                <a:cs typeface="+mn-cs"/>
              </a:rPr>
              <a:t>These are just a sampling</a:t>
            </a:r>
            <a:r>
              <a:rPr lang="en-US" sz="1200" b="0" i="0" kern="1200" baseline="0" dirty="0">
                <a:solidFill>
                  <a:schemeClr val="tx1"/>
                </a:solidFill>
                <a:effectLst/>
                <a:latin typeface="+mn-lt"/>
                <a:ea typeface="+mn-ea"/>
                <a:cs typeface="+mn-cs"/>
              </a:rPr>
              <a:t> of breaches</a:t>
            </a:r>
            <a:r>
              <a:rPr lang="en-US" sz="1200" b="0" i="0" kern="1200" dirty="0">
                <a:solidFill>
                  <a:schemeClr val="tx1"/>
                </a:solidFill>
                <a:effectLst/>
                <a:latin typeface="+mn-lt"/>
                <a:ea typeface="+mn-ea"/>
                <a:cs typeface="+mn-cs"/>
              </a:rPr>
              <a:t>– even</a:t>
            </a:r>
            <a:r>
              <a:rPr lang="en-US" sz="1200" b="0" i="0" kern="1200" baseline="0" dirty="0">
                <a:solidFill>
                  <a:schemeClr val="tx1"/>
                </a:solidFill>
                <a:effectLst/>
                <a:latin typeface="+mn-lt"/>
                <a:ea typeface="+mn-ea"/>
                <a:cs typeface="+mn-cs"/>
              </a:rPr>
              <a:t> more are occurring</a:t>
            </a:r>
          </a:p>
          <a:p>
            <a:pPr marL="228600" indent="-228600">
              <a:buFont typeface="+mj-lt"/>
              <a:buAutoNum type="arabicPeriod"/>
            </a:pPr>
            <a:r>
              <a:rPr lang="en-US" sz="1200" b="0" i="0" kern="1200" baseline="0" dirty="0">
                <a:solidFill>
                  <a:schemeClr val="tx1"/>
                </a:solidFill>
                <a:effectLst/>
                <a:latin typeface="+mn-lt"/>
                <a:ea typeface="+mn-ea"/>
                <a:cs typeface="+mn-cs"/>
              </a:rPr>
              <a:t>The rate of breaches continues to go up every year</a:t>
            </a:r>
          </a:p>
          <a:p>
            <a:pPr marL="228600" indent="-228600">
              <a:buFont typeface="+mj-lt"/>
              <a:buAutoNum type="arabicPeriod"/>
            </a:pPr>
            <a:r>
              <a:rPr lang="en-US" sz="1200" b="0" i="0" kern="1200" dirty="0">
                <a:solidFill>
                  <a:schemeClr val="tx1"/>
                </a:solidFill>
                <a:effectLst/>
                <a:latin typeface="+mn-lt"/>
                <a:ea typeface="+mn-ea"/>
                <a:cs typeface="+mn-cs"/>
              </a:rPr>
              <a:t>Not just experienced by large companies</a:t>
            </a:r>
          </a:p>
          <a:p>
            <a:pPr marL="228600" indent="-228600">
              <a:buFont typeface="+mj-lt"/>
              <a:buAutoNum type="arabicPeriod"/>
            </a:pPr>
            <a:r>
              <a:rPr lang="en-US" sz="1200" b="0" i="0" kern="1200" dirty="0">
                <a:solidFill>
                  <a:schemeClr val="tx1"/>
                </a:solidFill>
                <a:effectLst/>
                <a:latin typeface="+mn-lt"/>
                <a:ea typeface="+mn-ea"/>
                <a:cs typeface="+mn-cs"/>
              </a:rPr>
              <a:t>Affects companies of all sizes and industries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Notes:</a:t>
            </a:r>
          </a:p>
          <a:p>
            <a:r>
              <a:rPr lang="en-US" sz="1200" b="0" i="0" kern="1200" dirty="0">
                <a:solidFill>
                  <a:schemeClr val="tx1"/>
                </a:solidFill>
                <a:effectLst/>
                <a:latin typeface="+mn-lt"/>
                <a:ea typeface="+mn-ea"/>
                <a:cs typeface="+mn-cs"/>
              </a:rPr>
              <a:t>Bad actors have executed a series of high-profile, damaging data breaches. It seems like there’s someone new on the cover of the WSJ every week. This slide illustrates how much damage is being done.</a:t>
            </a:r>
          </a:p>
          <a:p>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graphic represents the number of records exposed (bigger circles were breaches with more exposed records)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C82F2E2-6433-47BA-BCA1-639C27AB1247}" type="slidenum">
              <a:rPr lang="en-US" smtClean="0"/>
              <a:t>15</a:t>
            </a:fld>
            <a:endParaRPr lang="en-US"/>
          </a:p>
        </p:txBody>
      </p:sp>
    </p:spTree>
    <p:extLst>
      <p:ext uri="{BB962C8B-B14F-4D97-AF65-F5344CB8AC3E}">
        <p14:creationId xmlns:p14="http://schemas.microsoft.com/office/powerpoint/2010/main" val="1599701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LogRhythm</a:t>
            </a:r>
            <a:r>
              <a:rPr lang="en-SG" baseline="0" dirty="0"/>
              <a:t> </a:t>
            </a:r>
            <a:r>
              <a:rPr lang="en-SG" b="1" baseline="0" dirty="0"/>
              <a:t>is the platform </a:t>
            </a:r>
            <a:r>
              <a:rPr lang="en-SG" baseline="0" dirty="0"/>
              <a:t>for </a:t>
            </a:r>
            <a:r>
              <a:rPr lang="en-SG" b="1" baseline="0" dirty="0"/>
              <a:t>Big Data Security Analytics</a:t>
            </a:r>
            <a:r>
              <a:rPr lang="en-SG" baseline="0" dirty="0"/>
              <a:t>.</a:t>
            </a:r>
          </a:p>
          <a:p>
            <a:endParaRPr lang="en-SG" baseline="0" dirty="0"/>
          </a:p>
          <a:p>
            <a:r>
              <a:rPr lang="en-SG" baseline="0" dirty="0"/>
              <a:t>LogRhythm develops  set of </a:t>
            </a:r>
            <a:r>
              <a:rPr lang="en-SG" b="1" baseline="0" dirty="0"/>
              <a:t>winning solutions </a:t>
            </a:r>
            <a:r>
              <a:rPr lang="en-SG" baseline="0" dirty="0"/>
              <a:t>that provides the </a:t>
            </a:r>
            <a:r>
              <a:rPr lang="en-SG" b="1" baseline="0" dirty="0"/>
              <a:t>visibility</a:t>
            </a:r>
            <a:r>
              <a:rPr lang="en-SG" baseline="0" dirty="0"/>
              <a:t> needed to </a:t>
            </a:r>
            <a:r>
              <a:rPr lang="en-SG" b="1" baseline="0" dirty="0"/>
              <a:t>secure and fortify </a:t>
            </a:r>
            <a:r>
              <a:rPr lang="en-SG" baseline="0" dirty="0"/>
              <a:t>your digital infrastructure…</a:t>
            </a:r>
          </a:p>
          <a:p>
            <a:pPr marL="228600" indent="-228600">
              <a:buAutoNum type="arabicPeriod"/>
            </a:pPr>
            <a:r>
              <a:rPr lang="en-SG" b="1" baseline="0" dirty="0"/>
              <a:t>Automate</a:t>
            </a:r>
            <a:r>
              <a:rPr lang="en-SG" baseline="0" dirty="0"/>
              <a:t> and assure </a:t>
            </a:r>
            <a:r>
              <a:rPr lang="en-SG" b="1" baseline="0" dirty="0"/>
              <a:t>regulatory compliance.  </a:t>
            </a:r>
            <a:r>
              <a:rPr lang="en-SG" b="0" baseline="0" dirty="0"/>
              <a:t>PCI-DSS,  ISO, or  HiPPA.  Ex. Agro Bank</a:t>
            </a:r>
          </a:p>
          <a:p>
            <a:pPr marL="228600" marR="0" indent="-228600" algn="l" defTabSz="457200" rtl="0" eaLnBrk="1" fontAlgn="base" latinLnBrk="0" hangingPunct="1">
              <a:lnSpc>
                <a:spcPct val="100000"/>
              </a:lnSpc>
              <a:spcBef>
                <a:spcPct val="30000"/>
              </a:spcBef>
              <a:spcAft>
                <a:spcPct val="0"/>
              </a:spcAft>
              <a:buClrTx/>
              <a:buSzTx/>
              <a:buFontTx/>
              <a:buAutoNum type="arabicPeriod"/>
              <a:tabLst/>
              <a:defRPr/>
            </a:pPr>
            <a:r>
              <a:rPr lang="en-SG" baseline="0" dirty="0"/>
              <a:t>Detect and Respond to advanced threats and breaches.   Ex. Nepal Investment Bank</a:t>
            </a:r>
            <a:endParaRPr lang="en-SG" b="1" baseline="0" dirty="0"/>
          </a:p>
          <a:p>
            <a:pPr marL="228600" indent="-228600">
              <a:buAutoNum type="arabicPeriod"/>
            </a:pPr>
            <a:r>
              <a:rPr lang="en-SG" baseline="0" dirty="0"/>
              <a:t>Deliver </a:t>
            </a:r>
            <a:r>
              <a:rPr lang="en-SG" b="1" baseline="0" dirty="0"/>
              <a:t>early identification </a:t>
            </a:r>
            <a:r>
              <a:rPr lang="en-SG" baseline="0" dirty="0"/>
              <a:t>and fast response to IT incidents or operations issues</a:t>
            </a:r>
          </a:p>
          <a:p>
            <a:endParaRPr lang="en-US" dirty="0"/>
          </a:p>
          <a:p>
            <a:r>
              <a:rPr lang="en-US" dirty="0"/>
              <a:t>LogRhythm is the largest and fastest growing independent SIEM provider in the world with global operations and over 3000 customers spanning six continents.</a:t>
            </a:r>
            <a:endParaRPr lang="en-US" b="1" dirty="0"/>
          </a:p>
          <a:p>
            <a:endParaRPr lang="en-US" dirty="0"/>
          </a:p>
          <a:p>
            <a:pPr marL="349415" indent="-349415">
              <a:buFont typeface="Arial" pitchFamily="34" charset="0"/>
              <a:buChar char="•"/>
            </a:pPr>
            <a:r>
              <a:rPr lang="en-US" sz="1200" dirty="0"/>
              <a:t>LogRhythm only leader that began with vision for security intelligence and has developed towards this goal.</a:t>
            </a:r>
          </a:p>
          <a:p>
            <a:pPr marL="349415" indent="-349415">
              <a:buFont typeface="Arial" pitchFamily="34" charset="0"/>
              <a:buChar char="•"/>
            </a:pPr>
            <a:r>
              <a:rPr lang="en-US" sz="1200" dirty="0"/>
              <a:t>LogRhythm is the only Gartner SIEM Leader with a company-wide, singular focus on Security Intelligence</a:t>
            </a:r>
          </a:p>
          <a:p>
            <a:pPr marL="349415" indent="-349415">
              <a:buFont typeface="Arial" pitchFamily="34" charset="0"/>
              <a:buChar char="•"/>
            </a:pPr>
            <a:r>
              <a:rPr lang="en-US" sz="1200" dirty="0"/>
              <a:t>Founders, CTO and Chief Scientist, still with company</a:t>
            </a:r>
          </a:p>
          <a:p>
            <a:pPr marL="349415" indent="-349415">
              <a:buFont typeface="Arial" pitchFamily="34" charset="0"/>
              <a:buChar char="•"/>
            </a:pPr>
            <a:r>
              <a:rPr lang="en-US" sz="1200" dirty="0"/>
              <a:t>100% R&amp;D to Security Intelligence </a:t>
            </a:r>
          </a:p>
          <a:p>
            <a:endParaRPr lang="en-US" dirty="0"/>
          </a:p>
          <a:p>
            <a:r>
              <a:rPr lang="en-US" dirty="0"/>
              <a:t>And its our </a:t>
            </a:r>
            <a:r>
              <a:rPr lang="en-US" b="1" dirty="0"/>
              <a:t>perpetual commitment </a:t>
            </a:r>
            <a:r>
              <a:rPr lang="en-US" dirty="0"/>
              <a:t>to customer success that has led to a customer </a:t>
            </a:r>
            <a:r>
              <a:rPr lang="en-US" b="1" i="1" dirty="0"/>
              <a:t>retention rate of over 95%. </a:t>
            </a:r>
            <a:r>
              <a:rPr lang="en-US" dirty="0"/>
              <a:t>Most other SIEM providers are  massive companies for which SIEM is a tiny fraction of their overall business, which is reflected in their level of SIEM innovation and support expertise.  </a:t>
            </a:r>
          </a:p>
          <a:p>
            <a:endParaRPr lang="en-US" dirty="0"/>
          </a:p>
          <a:p>
            <a:endParaRPr lang="en-US" dirty="0"/>
          </a:p>
          <a:p>
            <a:r>
              <a:rPr lang="en-US" dirty="0"/>
              <a:t>But at the end of the day, it’s all </a:t>
            </a:r>
            <a:r>
              <a:rPr lang="en-US" b="1" dirty="0"/>
              <a:t>about the value we’re delivering to our customers</a:t>
            </a:r>
            <a:r>
              <a:rPr lang="en-US" dirty="0"/>
              <a:t>.  And we’re helping more and more organizations every day, secure their enterprises, comply with regulations, and improve the improve the effectiveness of their IT operations.</a:t>
            </a:r>
          </a:p>
        </p:txBody>
      </p:sp>
      <p:sp>
        <p:nvSpPr>
          <p:cNvPr id="4" name="Slide Number Placeholder 3"/>
          <p:cNvSpPr>
            <a:spLocks noGrp="1"/>
          </p:cNvSpPr>
          <p:nvPr>
            <p:ph type="sldNum" sz="quarter" idx="10"/>
          </p:nvPr>
        </p:nvSpPr>
        <p:spPr/>
        <p:txBody>
          <a:bodyPr/>
          <a:lstStyle/>
          <a:p>
            <a:fld id="{585161C2-A4BD-4830-BBC6-66DEA7732255}" type="slidenum">
              <a:rPr lang="en-US" smtClean="0"/>
              <a:pPr/>
              <a:t>16</a:t>
            </a:fld>
            <a:endParaRPr lang="en-US" dirty="0"/>
          </a:p>
        </p:txBody>
      </p:sp>
    </p:spTree>
    <p:extLst>
      <p:ext uri="{BB962C8B-B14F-4D97-AF65-F5344CB8AC3E}">
        <p14:creationId xmlns:p14="http://schemas.microsoft.com/office/powerpoint/2010/main" val="1891469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kern="1200" dirty="0">
                <a:solidFill>
                  <a:schemeClr val="tx1"/>
                </a:solidFill>
                <a:effectLst/>
                <a:latin typeface="+mn-lt"/>
                <a:ea typeface="+mn-ea"/>
                <a:cs typeface="+mn-cs"/>
              </a:rPr>
              <a:t>Scam and fraud incidents decreased in quarter one, to 33% of all reports received – down from 50% in quarter four 2018. Despite the decline in reports, financial losses experienced as a result of scams and fraud made up 80% of the total in quarter one.</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Top three types of scam and fraud incidents in quarter one were:</a:t>
            </a:r>
          </a:p>
          <a:p>
            <a:r>
              <a:rPr lang="en-NZ" sz="1200" b="0" i="0" kern="1200" dirty="0">
                <a:solidFill>
                  <a:schemeClr val="tx1"/>
                </a:solidFill>
                <a:effectLst/>
                <a:latin typeface="+mn-lt"/>
                <a:ea typeface="+mn-ea"/>
                <a:cs typeface="+mn-cs"/>
              </a:rPr>
              <a:t>-  53% email extortion scams</a:t>
            </a:r>
          </a:p>
          <a:p>
            <a:r>
              <a:rPr lang="en-NZ" sz="1200" b="0" i="0" kern="1200" dirty="0">
                <a:solidFill>
                  <a:schemeClr val="tx1"/>
                </a:solidFill>
                <a:effectLst/>
                <a:latin typeface="+mn-lt"/>
                <a:ea typeface="+mn-ea"/>
                <a:cs typeface="+mn-cs"/>
              </a:rPr>
              <a:t>-  24% scams related to buying and selling goods online</a:t>
            </a:r>
          </a:p>
          <a:p>
            <a:r>
              <a:rPr lang="en-NZ" sz="1200" b="0" i="0" kern="1200" dirty="0">
                <a:solidFill>
                  <a:schemeClr val="tx1"/>
                </a:solidFill>
                <a:effectLst/>
                <a:latin typeface="+mn-lt"/>
                <a:ea typeface="+mn-ea"/>
                <a:cs typeface="+mn-cs"/>
              </a:rPr>
              <a:t>-  6% invoice scams</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CERT NZ expects to see these types of scams evolve, with new variants being introduced as people become aware of scammers tactics.</a:t>
            </a:r>
          </a:p>
        </p:txBody>
      </p:sp>
      <p:sp>
        <p:nvSpPr>
          <p:cNvPr id="4" name="Slide Number Placeholder 3"/>
          <p:cNvSpPr>
            <a:spLocks noGrp="1"/>
          </p:cNvSpPr>
          <p:nvPr>
            <p:ph type="sldNum" sz="quarter" idx="10"/>
          </p:nvPr>
        </p:nvSpPr>
        <p:spPr/>
        <p:txBody>
          <a:bodyPr/>
          <a:lstStyle/>
          <a:p>
            <a:fld id="{7DC92E7C-DF72-224B-AAA8-7EC115D1C799}" type="slidenum">
              <a:rPr lang="en-US" smtClean="0"/>
              <a:t>18</a:t>
            </a:fld>
            <a:endParaRPr lang="en-US"/>
          </a:p>
        </p:txBody>
      </p:sp>
    </p:spTree>
    <p:extLst>
      <p:ext uri="{BB962C8B-B14F-4D97-AF65-F5344CB8AC3E}">
        <p14:creationId xmlns:p14="http://schemas.microsoft.com/office/powerpoint/2010/main" val="229383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kern="1200" dirty="0">
                <a:solidFill>
                  <a:schemeClr val="tx1"/>
                </a:solidFill>
                <a:effectLst/>
                <a:latin typeface="+mn-lt"/>
                <a:ea typeface="+mn-ea"/>
                <a:cs typeface="+mn-cs"/>
              </a:rPr>
              <a:t>Scam and fraud incidents decreased in quarter one, to 33% of all reports received – down from 50% in quarter four 2018. Despite the decline in reports, financial losses experienced as a result of scams and fraud made up 80% of the total in quarter one.</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Top three types of scam and fraud incidents in quarter one were:</a:t>
            </a:r>
          </a:p>
          <a:p>
            <a:r>
              <a:rPr lang="en-NZ" sz="1200" b="0" i="0" kern="1200" dirty="0">
                <a:solidFill>
                  <a:schemeClr val="tx1"/>
                </a:solidFill>
                <a:effectLst/>
                <a:latin typeface="+mn-lt"/>
                <a:ea typeface="+mn-ea"/>
                <a:cs typeface="+mn-cs"/>
              </a:rPr>
              <a:t>-  53% email extortion scams</a:t>
            </a:r>
          </a:p>
          <a:p>
            <a:r>
              <a:rPr lang="en-NZ" sz="1200" b="0" i="0" kern="1200" dirty="0">
                <a:solidFill>
                  <a:schemeClr val="tx1"/>
                </a:solidFill>
                <a:effectLst/>
                <a:latin typeface="+mn-lt"/>
                <a:ea typeface="+mn-ea"/>
                <a:cs typeface="+mn-cs"/>
              </a:rPr>
              <a:t>-  24% scams related to buying and selling goods online</a:t>
            </a:r>
          </a:p>
          <a:p>
            <a:r>
              <a:rPr lang="en-NZ" sz="1200" b="0" i="0" kern="1200" dirty="0">
                <a:solidFill>
                  <a:schemeClr val="tx1"/>
                </a:solidFill>
                <a:effectLst/>
                <a:latin typeface="+mn-lt"/>
                <a:ea typeface="+mn-ea"/>
                <a:cs typeface="+mn-cs"/>
              </a:rPr>
              <a:t>-  6% invoice scams</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CERT NZ expects to see these types of scams evolve, with new variants being introduced as people become aware of scammers tactics.</a:t>
            </a:r>
          </a:p>
        </p:txBody>
      </p:sp>
      <p:sp>
        <p:nvSpPr>
          <p:cNvPr id="4" name="Slide Number Placeholder 3"/>
          <p:cNvSpPr>
            <a:spLocks noGrp="1"/>
          </p:cNvSpPr>
          <p:nvPr>
            <p:ph type="sldNum" sz="quarter" idx="10"/>
          </p:nvPr>
        </p:nvSpPr>
        <p:spPr/>
        <p:txBody>
          <a:bodyPr/>
          <a:lstStyle/>
          <a:p>
            <a:fld id="{7DC92E7C-DF72-224B-AAA8-7EC115D1C799}" type="slidenum">
              <a:rPr lang="en-US" smtClean="0"/>
              <a:t>19</a:t>
            </a:fld>
            <a:endParaRPr lang="en-US"/>
          </a:p>
        </p:txBody>
      </p:sp>
    </p:spTree>
    <p:extLst>
      <p:ext uri="{BB962C8B-B14F-4D97-AF65-F5344CB8AC3E}">
        <p14:creationId xmlns:p14="http://schemas.microsoft.com/office/powerpoint/2010/main" val="1866694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kern="1200" dirty="0">
                <a:solidFill>
                  <a:schemeClr val="tx1"/>
                </a:solidFill>
                <a:effectLst/>
                <a:latin typeface="+mn-lt"/>
                <a:ea typeface="+mn-ea"/>
                <a:cs typeface="+mn-cs"/>
              </a:rPr>
              <a:t>Scam and fraud incidents decreased in quarter one, to 33% of all reports received – down from 50% in quarter four 2018. Despite the decline in reports, financial losses experienced as a result of scams and fraud made up 80% of the total in quarter one.</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Top three types of scam and fraud incidents in quarter one were:</a:t>
            </a:r>
          </a:p>
          <a:p>
            <a:r>
              <a:rPr lang="en-NZ" sz="1200" b="0" i="0" kern="1200" dirty="0">
                <a:solidFill>
                  <a:schemeClr val="tx1"/>
                </a:solidFill>
                <a:effectLst/>
                <a:latin typeface="+mn-lt"/>
                <a:ea typeface="+mn-ea"/>
                <a:cs typeface="+mn-cs"/>
              </a:rPr>
              <a:t>-  53% email extortion scams</a:t>
            </a:r>
          </a:p>
          <a:p>
            <a:r>
              <a:rPr lang="en-NZ" sz="1200" b="0" i="0" kern="1200" dirty="0">
                <a:solidFill>
                  <a:schemeClr val="tx1"/>
                </a:solidFill>
                <a:effectLst/>
                <a:latin typeface="+mn-lt"/>
                <a:ea typeface="+mn-ea"/>
                <a:cs typeface="+mn-cs"/>
              </a:rPr>
              <a:t>-  24% scams related to buying and selling goods online</a:t>
            </a:r>
          </a:p>
          <a:p>
            <a:r>
              <a:rPr lang="en-NZ" sz="1200" b="0" i="0" kern="1200" dirty="0">
                <a:solidFill>
                  <a:schemeClr val="tx1"/>
                </a:solidFill>
                <a:effectLst/>
                <a:latin typeface="+mn-lt"/>
                <a:ea typeface="+mn-ea"/>
                <a:cs typeface="+mn-cs"/>
              </a:rPr>
              <a:t>-  6% invoice scams</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CERT NZ expects to see these types of scams evolve, with new variants being introduced as people become aware of scammers tactics.</a:t>
            </a:r>
          </a:p>
        </p:txBody>
      </p:sp>
      <p:sp>
        <p:nvSpPr>
          <p:cNvPr id="4" name="Slide Number Placeholder 3"/>
          <p:cNvSpPr>
            <a:spLocks noGrp="1"/>
          </p:cNvSpPr>
          <p:nvPr>
            <p:ph type="sldNum" sz="quarter" idx="10"/>
          </p:nvPr>
        </p:nvSpPr>
        <p:spPr/>
        <p:txBody>
          <a:bodyPr/>
          <a:lstStyle/>
          <a:p>
            <a:fld id="{7DC92E7C-DF72-224B-AAA8-7EC115D1C799}" type="slidenum">
              <a:rPr lang="en-US" smtClean="0"/>
              <a:t>20</a:t>
            </a:fld>
            <a:endParaRPr lang="en-US"/>
          </a:p>
        </p:txBody>
      </p:sp>
    </p:spTree>
    <p:extLst>
      <p:ext uri="{BB962C8B-B14F-4D97-AF65-F5344CB8AC3E}">
        <p14:creationId xmlns:p14="http://schemas.microsoft.com/office/powerpoint/2010/main" val="2769340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kern="1200" dirty="0">
                <a:solidFill>
                  <a:schemeClr val="tx1"/>
                </a:solidFill>
                <a:effectLst/>
                <a:latin typeface="+mn-lt"/>
                <a:ea typeface="+mn-ea"/>
                <a:cs typeface="+mn-cs"/>
              </a:rPr>
              <a:t>Scam and fraud incidents decreased in quarter one, to 33% of all reports received – down from 50% in quarter four 2018. Despite the decline in reports, financial losses experienced as a result of scams and fraud made up 80% of the total in quarter one.</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Top three types of scam and fraud incidents in quarter one were:</a:t>
            </a:r>
          </a:p>
          <a:p>
            <a:r>
              <a:rPr lang="en-NZ" sz="1200" b="0" i="0" kern="1200" dirty="0">
                <a:solidFill>
                  <a:schemeClr val="tx1"/>
                </a:solidFill>
                <a:effectLst/>
                <a:latin typeface="+mn-lt"/>
                <a:ea typeface="+mn-ea"/>
                <a:cs typeface="+mn-cs"/>
              </a:rPr>
              <a:t>-  53% email extortion scams</a:t>
            </a:r>
          </a:p>
          <a:p>
            <a:r>
              <a:rPr lang="en-NZ" sz="1200" b="0" i="0" kern="1200" dirty="0">
                <a:solidFill>
                  <a:schemeClr val="tx1"/>
                </a:solidFill>
                <a:effectLst/>
                <a:latin typeface="+mn-lt"/>
                <a:ea typeface="+mn-ea"/>
                <a:cs typeface="+mn-cs"/>
              </a:rPr>
              <a:t>-  24% scams related to buying and selling goods online</a:t>
            </a:r>
          </a:p>
          <a:p>
            <a:r>
              <a:rPr lang="en-NZ" sz="1200" b="0" i="0" kern="1200" dirty="0">
                <a:solidFill>
                  <a:schemeClr val="tx1"/>
                </a:solidFill>
                <a:effectLst/>
                <a:latin typeface="+mn-lt"/>
                <a:ea typeface="+mn-ea"/>
                <a:cs typeface="+mn-cs"/>
              </a:rPr>
              <a:t>-  6% invoice scams</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CERT NZ expects to see these types of scams evolve, with new variants being introduced as people become aware of scammers tactics.</a:t>
            </a:r>
          </a:p>
        </p:txBody>
      </p:sp>
      <p:sp>
        <p:nvSpPr>
          <p:cNvPr id="4" name="Slide Number Placeholder 3"/>
          <p:cNvSpPr>
            <a:spLocks noGrp="1"/>
          </p:cNvSpPr>
          <p:nvPr>
            <p:ph type="sldNum" sz="quarter" idx="10"/>
          </p:nvPr>
        </p:nvSpPr>
        <p:spPr/>
        <p:txBody>
          <a:bodyPr/>
          <a:lstStyle/>
          <a:p>
            <a:fld id="{7DC92E7C-DF72-224B-AAA8-7EC115D1C799}" type="slidenum">
              <a:rPr lang="en-US" smtClean="0"/>
              <a:t>21</a:t>
            </a:fld>
            <a:endParaRPr lang="en-US"/>
          </a:p>
        </p:txBody>
      </p:sp>
    </p:spTree>
    <p:extLst>
      <p:ext uri="{BB962C8B-B14F-4D97-AF65-F5344CB8AC3E}">
        <p14:creationId xmlns:p14="http://schemas.microsoft.com/office/powerpoint/2010/main" val="2931238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Firstly – know your data an where it is</a:t>
            </a:r>
          </a:p>
          <a:p>
            <a:r>
              <a:rPr lang="en-US" dirty="0"/>
              <a:t>There is no guaranteed checklist</a:t>
            </a:r>
          </a:p>
          <a:p>
            <a:r>
              <a:rPr lang="en-US" dirty="0"/>
              <a:t>What you want is defensible defense, so at least:</a:t>
            </a:r>
          </a:p>
          <a:p>
            <a:r>
              <a:rPr lang="en-US" dirty="0"/>
              <a:t>Put someone in charge of data and compliance </a:t>
            </a:r>
          </a:p>
          <a:p>
            <a:r>
              <a:rPr lang="en-US" dirty="0"/>
              <a:t>GDPR requires a DPO, CCPA should!</a:t>
            </a:r>
          </a:p>
          <a:p>
            <a:pPr marL="0" indent="0">
              <a:buFontTx/>
              <a:buNone/>
            </a:pPr>
            <a:r>
              <a:rPr lang="en-US" dirty="0"/>
              <a:t>The mandate this person has should be from the CEO</a:t>
            </a:r>
          </a:p>
          <a:p>
            <a:pPr marL="0" indent="0">
              <a:buFontTx/>
              <a:buNone/>
            </a:pPr>
            <a:r>
              <a:rPr lang="en-US" dirty="0"/>
              <a:t>The highest level of the company MUST support compliance</a:t>
            </a:r>
          </a:p>
          <a:p>
            <a:r>
              <a:rPr lang="en-US" dirty="0"/>
              <a:t>There is no guaranteed checklist</a:t>
            </a:r>
          </a:p>
          <a:p>
            <a:r>
              <a:rPr lang="en-US" dirty="0"/>
              <a:t>What you want is defensible defense, so at least:</a:t>
            </a:r>
          </a:p>
          <a:p>
            <a:pPr marL="285750" indent="-285750">
              <a:buFontTx/>
              <a:buChar char="-"/>
            </a:pPr>
            <a:r>
              <a:rPr lang="en-US" dirty="0"/>
              <a:t>Educating on compliance</a:t>
            </a:r>
          </a:p>
          <a:p>
            <a:pPr marL="285750" indent="-285750">
              <a:buFontTx/>
              <a:buChar char="-"/>
            </a:pPr>
            <a:r>
              <a:rPr lang="en-US" dirty="0"/>
              <a:t>Training staff involved in processing</a:t>
            </a:r>
          </a:p>
          <a:p>
            <a:pPr marL="285750" indent="-285750">
              <a:buFontTx/>
              <a:buChar char="-"/>
            </a:pPr>
            <a:r>
              <a:rPr lang="en-US" dirty="0"/>
              <a:t>Audits, contact point, monitoring</a:t>
            </a:r>
          </a:p>
          <a:p>
            <a:pPr marL="285750" indent="-285750">
              <a:buFontTx/>
              <a:buChar char="-"/>
            </a:pPr>
            <a:r>
              <a:rPr lang="en-US" dirty="0"/>
              <a:t>Record keeper</a:t>
            </a:r>
          </a:p>
          <a:p>
            <a:pPr marL="285750" indent="-285750">
              <a:buFontTx/>
              <a:buChar char="-"/>
            </a:pPr>
            <a:r>
              <a:rPr lang="en-US" dirty="0"/>
              <a:t>Interface to consumers</a:t>
            </a:r>
          </a:p>
        </p:txBody>
      </p:sp>
      <p:sp>
        <p:nvSpPr>
          <p:cNvPr id="4" name="Slide Number Placeholder 3"/>
          <p:cNvSpPr>
            <a:spLocks noGrp="1"/>
          </p:cNvSpPr>
          <p:nvPr>
            <p:ph type="sldNum" sz="quarter" idx="5"/>
          </p:nvPr>
        </p:nvSpPr>
        <p:spPr/>
        <p:txBody>
          <a:bodyPr/>
          <a:lstStyle/>
          <a:p>
            <a:fld id="{A1E8D2E8-4908-41DB-BC51-DB059FFBEE59}" type="slidenum">
              <a:rPr lang="sk-SK" smtClean="0"/>
              <a:pPr/>
              <a:t>24</a:t>
            </a:fld>
            <a:endParaRPr lang="sk-SK" dirty="0"/>
          </a:p>
        </p:txBody>
      </p:sp>
    </p:spTree>
    <p:extLst>
      <p:ext uri="{BB962C8B-B14F-4D97-AF65-F5344CB8AC3E}">
        <p14:creationId xmlns:p14="http://schemas.microsoft.com/office/powerpoint/2010/main" val="1241963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guaranteed checklist</a:t>
            </a:r>
          </a:p>
          <a:p>
            <a:r>
              <a:rPr lang="en-US" dirty="0"/>
              <a:t>What you want is defensible defense, so at least:</a:t>
            </a:r>
          </a:p>
          <a:p>
            <a:pPr marL="285750" indent="-285750">
              <a:buFontTx/>
              <a:buChar char="-"/>
            </a:pPr>
            <a:r>
              <a:rPr lang="en-US" dirty="0"/>
              <a:t>Educating on compliance</a:t>
            </a:r>
          </a:p>
          <a:p>
            <a:pPr marL="285750" indent="-285750">
              <a:buFontTx/>
              <a:buChar char="-"/>
            </a:pPr>
            <a:r>
              <a:rPr lang="en-US" dirty="0"/>
              <a:t>Training staff involved in processing</a:t>
            </a:r>
          </a:p>
          <a:p>
            <a:pPr marL="285750" indent="-285750">
              <a:buFontTx/>
              <a:buChar char="-"/>
            </a:pPr>
            <a:r>
              <a:rPr lang="en-US" dirty="0"/>
              <a:t>Audits, contact point, monitoring</a:t>
            </a:r>
          </a:p>
          <a:p>
            <a:pPr marL="285750" indent="-285750">
              <a:buFontTx/>
              <a:buChar char="-"/>
            </a:pPr>
            <a:r>
              <a:rPr lang="en-US" dirty="0"/>
              <a:t>Record keeper</a:t>
            </a:r>
          </a:p>
          <a:p>
            <a:pPr marL="285750" indent="-285750">
              <a:buFontTx/>
              <a:buChar char="-"/>
            </a:pPr>
            <a:r>
              <a:rPr lang="en-US" dirty="0"/>
              <a:t>Interface to consumers</a:t>
            </a:r>
          </a:p>
          <a:p>
            <a:pPr marL="360000" lvl="0" indent="-360000">
              <a:buClr>
                <a:srgbClr val="ED4705"/>
              </a:buClr>
              <a:buSzPct val="80000"/>
              <a:buFont typeface="Wingdings" pitchFamily="2" charset="2"/>
              <a:buChar char="§"/>
            </a:pPr>
            <a:endParaRPr lang="en-US" dirty="0">
              <a:solidFill>
                <a:srgbClr val="FFFFFF">
                  <a:lumMod val="50000"/>
                </a:srgbClr>
              </a:solidFill>
            </a:endParaRPr>
          </a:p>
          <a:p>
            <a:pPr marL="360000" lvl="0" indent="-360000">
              <a:buClr>
                <a:srgbClr val="ED4705"/>
              </a:buClr>
              <a:buSzPct val="80000"/>
              <a:buFont typeface="Wingdings" pitchFamily="2" charset="2"/>
              <a:buChar char="§"/>
            </a:pPr>
            <a:endParaRPr lang="en-US" dirty="0">
              <a:solidFill>
                <a:srgbClr val="FFFFFF">
                  <a:lumMod val="50000"/>
                </a:srgbClr>
              </a:solidFill>
            </a:endParaRPr>
          </a:p>
          <a:p>
            <a:pPr marL="360000" lvl="0" indent="-360000">
              <a:buClr>
                <a:srgbClr val="ED4705"/>
              </a:buClr>
              <a:buSzPct val="80000"/>
              <a:buFont typeface="Wingdings" pitchFamily="2" charset="2"/>
              <a:buChar char="§"/>
            </a:pPr>
            <a:r>
              <a:rPr lang="en-US" dirty="0">
                <a:solidFill>
                  <a:srgbClr val="FFFFFF">
                    <a:lumMod val="50000"/>
                  </a:srgbClr>
                </a:solidFill>
              </a:rPr>
              <a:t>A coherent set of security policies Adequate controls to enforce them</a:t>
            </a:r>
          </a:p>
          <a:p>
            <a:pPr marL="360000" lvl="0" indent="-360000">
              <a:buClr>
                <a:srgbClr val="ED4705"/>
              </a:buClr>
              <a:buSzPct val="80000"/>
              <a:buFont typeface="Wingdings" pitchFamily="2" charset="2"/>
              <a:buChar char="§"/>
            </a:pPr>
            <a:r>
              <a:rPr lang="en-US" dirty="0">
                <a:solidFill>
                  <a:srgbClr val="FFFFFF">
                    <a:lumMod val="50000"/>
                  </a:srgbClr>
                </a:solidFill>
              </a:rPr>
              <a:t>Evidence of ongoing maintenance</a:t>
            </a:r>
          </a:p>
          <a:p>
            <a:pPr marL="360000" lvl="0" indent="-360000">
              <a:buClr>
                <a:srgbClr val="ED4705"/>
              </a:buClr>
              <a:buSzPct val="80000"/>
              <a:buFont typeface="Wingdings" pitchFamily="2" charset="2"/>
              <a:buChar char="§"/>
            </a:pPr>
            <a:r>
              <a:rPr lang="en-US" dirty="0">
                <a:solidFill>
                  <a:srgbClr val="FFFFFF">
                    <a:lumMod val="50000"/>
                  </a:srgbClr>
                </a:solidFill>
              </a:rPr>
              <a:t>Pen testing and crisis management</a:t>
            </a:r>
          </a:p>
        </p:txBody>
      </p:sp>
      <p:sp>
        <p:nvSpPr>
          <p:cNvPr id="4" name="Slide Number Placeholder 3"/>
          <p:cNvSpPr>
            <a:spLocks noGrp="1"/>
          </p:cNvSpPr>
          <p:nvPr>
            <p:ph type="sldNum" sz="quarter" idx="5"/>
          </p:nvPr>
        </p:nvSpPr>
        <p:spPr/>
        <p:txBody>
          <a:bodyPr/>
          <a:lstStyle/>
          <a:p>
            <a:fld id="{A1E8D2E8-4908-41DB-BC51-DB059FFBEE59}" type="slidenum">
              <a:rPr lang="sk-SK" smtClean="0"/>
              <a:pPr/>
              <a:t>25</a:t>
            </a:fld>
            <a:endParaRPr lang="sk-SK" dirty="0"/>
          </a:p>
        </p:txBody>
      </p:sp>
    </p:spTree>
    <p:extLst>
      <p:ext uri="{BB962C8B-B14F-4D97-AF65-F5344CB8AC3E}">
        <p14:creationId xmlns:p14="http://schemas.microsoft.com/office/powerpoint/2010/main" val="1875012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1E8D2E8-4908-41DB-BC51-DB059FFBEE59}" type="slidenum">
              <a:rPr lang="sk-SK" smtClean="0"/>
              <a:pPr/>
              <a:t>26</a:t>
            </a:fld>
            <a:endParaRPr lang="sk-SK" dirty="0"/>
          </a:p>
        </p:txBody>
      </p:sp>
    </p:spTree>
    <p:extLst>
      <p:ext uri="{BB962C8B-B14F-4D97-AF65-F5344CB8AC3E}">
        <p14:creationId xmlns:p14="http://schemas.microsoft.com/office/powerpoint/2010/main" val="942711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1E8D2E8-4908-41DB-BC51-DB059FFBEE59}" type="slidenum">
              <a:rPr lang="sk-SK" smtClean="0"/>
              <a:pPr/>
              <a:t>27</a:t>
            </a:fld>
            <a:endParaRPr lang="sk-SK" dirty="0"/>
          </a:p>
        </p:txBody>
      </p:sp>
    </p:spTree>
    <p:extLst>
      <p:ext uri="{BB962C8B-B14F-4D97-AF65-F5344CB8AC3E}">
        <p14:creationId xmlns:p14="http://schemas.microsoft.com/office/powerpoint/2010/main" val="3106046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1E8D2E8-4908-41DB-BC51-DB059FFBEE59}" type="slidenum">
              <a:rPr lang="sk-SK" smtClean="0"/>
              <a:pPr/>
              <a:t>28</a:t>
            </a:fld>
            <a:endParaRPr lang="sk-SK" dirty="0"/>
          </a:p>
        </p:txBody>
      </p:sp>
    </p:spTree>
    <p:extLst>
      <p:ext uri="{BB962C8B-B14F-4D97-AF65-F5344CB8AC3E}">
        <p14:creationId xmlns:p14="http://schemas.microsoft.com/office/powerpoint/2010/main" val="2972704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And don’t forget the physical!</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Paper</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Invoices</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Laptops</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Media</a:t>
            </a:r>
          </a:p>
        </p:txBody>
      </p:sp>
      <p:sp>
        <p:nvSpPr>
          <p:cNvPr id="4" name="Slide Number Placeholder 3"/>
          <p:cNvSpPr>
            <a:spLocks noGrp="1"/>
          </p:cNvSpPr>
          <p:nvPr>
            <p:ph type="sldNum" sz="quarter" idx="5"/>
          </p:nvPr>
        </p:nvSpPr>
        <p:spPr/>
        <p:txBody>
          <a:bodyPr/>
          <a:lstStyle/>
          <a:p>
            <a:fld id="{A1E8D2E8-4908-41DB-BC51-DB059FFBEE59}" type="slidenum">
              <a:rPr lang="sk-SK" smtClean="0"/>
              <a:pPr/>
              <a:t>29</a:t>
            </a:fld>
            <a:endParaRPr lang="sk-SK" dirty="0"/>
          </a:p>
        </p:txBody>
      </p:sp>
    </p:spTree>
    <p:extLst>
      <p:ext uri="{BB962C8B-B14F-4D97-AF65-F5344CB8AC3E}">
        <p14:creationId xmlns:p14="http://schemas.microsoft.com/office/powerpoint/2010/main" val="703553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F6FC6-D86F-844B-88ED-88C1B1A89B3C}" type="slidenum">
              <a:rPr lang="en-US" smtClean="0"/>
              <a:t>30</a:t>
            </a:fld>
            <a:endParaRPr lang="en-US"/>
          </a:p>
        </p:txBody>
      </p:sp>
    </p:spTree>
    <p:extLst>
      <p:ext uri="{BB962C8B-B14F-4D97-AF65-F5344CB8AC3E}">
        <p14:creationId xmlns:p14="http://schemas.microsoft.com/office/powerpoint/2010/main" val="479470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4CF1A-D34F-47CE-8B7F-58DA19B1F0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16C05D9F-C8B6-452B-961F-FFFE607C52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76355D6D-3817-4041-8175-BFD17CCA6F47}"/>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5" name="Footer Placeholder 4">
            <a:extLst>
              <a:ext uri="{FF2B5EF4-FFF2-40B4-BE49-F238E27FC236}">
                <a16:creationId xmlns:a16="http://schemas.microsoft.com/office/drawing/2014/main" id="{3D49BD36-6D48-4BD4-8110-41EDD3EBFFE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25885D6-F3D5-414F-82DD-C0C3F437E33F}"/>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154355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0B17-AC36-44DF-9E05-E17E97DA6F8F}"/>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F5A5E54A-E1F0-4981-AC88-D4D4E3D3B3E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1EBA58D-F7E4-4864-A3BD-6A2640220DB9}"/>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5" name="Footer Placeholder 4">
            <a:extLst>
              <a:ext uri="{FF2B5EF4-FFF2-40B4-BE49-F238E27FC236}">
                <a16:creationId xmlns:a16="http://schemas.microsoft.com/office/drawing/2014/main" id="{801BF72B-860F-42DC-999D-71A5B0C35AD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FBBA15E-EDBC-43E1-900D-A4BB042AF5C9}"/>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265132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C99AE-AEF6-4D85-811D-634C47BDF8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D2F5344B-B471-4A08-9F92-36A81EE59B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1BA2C0A-3F2A-4921-8B0F-18A1D7354EF6}"/>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5" name="Footer Placeholder 4">
            <a:extLst>
              <a:ext uri="{FF2B5EF4-FFF2-40B4-BE49-F238E27FC236}">
                <a16:creationId xmlns:a16="http://schemas.microsoft.com/office/drawing/2014/main" id="{C941DBC0-878A-4316-AF71-80A456D7E81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EA9B732-7B4A-413C-855F-6B69C705758A}"/>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2109531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92B69-CC71-468C-A2A9-B0535CAA6230}"/>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B1C3E976-BACC-4E1E-A111-2E34B525437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F1880010-B27A-43E6-81A8-7755C1F5F0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CB04B9E7-8F3A-41C1-AABD-325362325639}"/>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6" name="Footer Placeholder 5">
            <a:extLst>
              <a:ext uri="{FF2B5EF4-FFF2-40B4-BE49-F238E27FC236}">
                <a16:creationId xmlns:a16="http://schemas.microsoft.com/office/drawing/2014/main" id="{46844717-65DD-4279-996C-512B563789E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8D23582D-3F50-4BCF-9947-63E91E1CC4B4}"/>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322881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46652-66BF-494A-8B8D-19696B25A059}"/>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8BD8CE60-1E79-489E-96D3-49888DC307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C7D8329-6559-4EE9-A838-B1AF34BDE5F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530A9279-35DB-4397-9677-724728C37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3C23F77-83B9-4A32-8DD5-662B01E1F58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14D3FEF8-DCF9-4A5F-8436-D18559491FD1}"/>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8" name="Footer Placeholder 7">
            <a:extLst>
              <a:ext uri="{FF2B5EF4-FFF2-40B4-BE49-F238E27FC236}">
                <a16:creationId xmlns:a16="http://schemas.microsoft.com/office/drawing/2014/main" id="{3AB3D1E0-F618-4532-BFD7-83DDA7DDB6AE}"/>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210A7672-3642-4BEC-ADD3-B8EF23DE66FA}"/>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185444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E007D-3EC8-434D-985C-D47BADA85062}"/>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2EFC8A10-FDB0-4FBC-9437-1F29BFACB9AB}"/>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4" name="Footer Placeholder 3">
            <a:extLst>
              <a:ext uri="{FF2B5EF4-FFF2-40B4-BE49-F238E27FC236}">
                <a16:creationId xmlns:a16="http://schemas.microsoft.com/office/drawing/2014/main" id="{782D5D29-33EC-4212-BBEF-EB702BA8B1C9}"/>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C3469422-BDF2-4764-B88A-73B4C057CA14}"/>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326493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21EEB6-1950-449E-8797-7AAD3310DC1D}"/>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3" name="Footer Placeholder 2">
            <a:extLst>
              <a:ext uri="{FF2B5EF4-FFF2-40B4-BE49-F238E27FC236}">
                <a16:creationId xmlns:a16="http://schemas.microsoft.com/office/drawing/2014/main" id="{DBCD33DA-F19C-4C05-BC98-E6831BB08846}"/>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014124BB-F651-4126-9EB8-4C9909FA657F}"/>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256054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8E19-BCF1-44CF-9050-91F5E2176F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727E2F5C-BB58-40BC-A207-DE63559E1B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1D8A6E4C-F5C2-48BB-8D2C-F90834BB1C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FEA583-ACBC-499A-9230-A22C8D37C288}"/>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6" name="Footer Placeholder 5">
            <a:extLst>
              <a:ext uri="{FF2B5EF4-FFF2-40B4-BE49-F238E27FC236}">
                <a16:creationId xmlns:a16="http://schemas.microsoft.com/office/drawing/2014/main" id="{ADCB835F-DA5D-433C-9FBB-A3DEAF33BAD8}"/>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26DEE75-6502-4766-9DDA-91CE1D0A7835}"/>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162189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7924-E33C-4469-999F-F8B28487DE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B76A115F-44B1-4AF0-B966-0278257373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992F88C9-A23F-4824-8C05-817C40E621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15A711F-2380-4E38-930D-3BEC290861C7}"/>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6" name="Footer Placeholder 5">
            <a:extLst>
              <a:ext uri="{FF2B5EF4-FFF2-40B4-BE49-F238E27FC236}">
                <a16:creationId xmlns:a16="http://schemas.microsoft.com/office/drawing/2014/main" id="{1E8745E3-F1A3-4052-9C2F-02057BF02A23}"/>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6BC517A-49B5-4827-ACCF-A349641E0FEB}"/>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3187472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8AAF-D8D6-4AB2-872A-DB5DACBC2F8E}"/>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863215C8-3D2C-466B-BC79-1BB8C98DFE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3E235C7-2C65-4957-99F8-E25FBBEA69DA}"/>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5" name="Footer Placeholder 4">
            <a:extLst>
              <a:ext uri="{FF2B5EF4-FFF2-40B4-BE49-F238E27FC236}">
                <a16:creationId xmlns:a16="http://schemas.microsoft.com/office/drawing/2014/main" id="{1EC72369-335A-4572-A65E-8CFD69C732E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68BCE7C-0B34-4D78-A1C9-3131ECEF43B5}"/>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4075871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FC1BFD-60FA-4F40-ACB4-0356BAB533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AC5AB131-77FF-4583-AC6B-FC617900F99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C9C4800-6C77-4B9B-8C29-B2ABBD62C670}"/>
              </a:ext>
            </a:extLst>
          </p:cNvPr>
          <p:cNvSpPr>
            <a:spLocks noGrp="1"/>
          </p:cNvSpPr>
          <p:nvPr>
            <p:ph type="dt" sz="half" idx="10"/>
          </p:nvPr>
        </p:nvSpPr>
        <p:spPr/>
        <p:txBody>
          <a:bodyPr/>
          <a:lstStyle/>
          <a:p>
            <a:fld id="{CF0F29A5-E745-45DE-96BC-A57C6ACB6A50}" type="datetimeFigureOut">
              <a:rPr lang="en-NZ" smtClean="0"/>
              <a:t>19/08/2020</a:t>
            </a:fld>
            <a:endParaRPr lang="en-NZ"/>
          </a:p>
        </p:txBody>
      </p:sp>
      <p:sp>
        <p:nvSpPr>
          <p:cNvPr id="5" name="Footer Placeholder 4">
            <a:extLst>
              <a:ext uri="{FF2B5EF4-FFF2-40B4-BE49-F238E27FC236}">
                <a16:creationId xmlns:a16="http://schemas.microsoft.com/office/drawing/2014/main" id="{C5470A1A-2406-4F41-BF99-5CB191805F3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C1B578E-F922-4AF5-86CE-1D1574D805A4}"/>
              </a:ext>
            </a:extLst>
          </p:cNvPr>
          <p:cNvSpPr>
            <a:spLocks noGrp="1"/>
          </p:cNvSpPr>
          <p:nvPr>
            <p:ph type="sldNum" sz="quarter" idx="12"/>
          </p:nvPr>
        </p:nvSpPr>
        <p:spPr/>
        <p:txBody>
          <a:bodyPr/>
          <a:lstStyle/>
          <a:p>
            <a:fld id="{61704BC5-6344-4FC7-9A06-97D0F28045E5}" type="slidenum">
              <a:rPr lang="en-NZ" smtClean="0"/>
              <a:t>‹#›</a:t>
            </a:fld>
            <a:endParaRPr lang="en-NZ"/>
          </a:p>
        </p:txBody>
      </p:sp>
    </p:spTree>
    <p:extLst>
      <p:ext uri="{BB962C8B-B14F-4D97-AF65-F5344CB8AC3E}">
        <p14:creationId xmlns:p14="http://schemas.microsoft.com/office/powerpoint/2010/main" val="1181665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Content BLAC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Text Placeholder 2"/>
          <p:cNvSpPr>
            <a:spLocks noGrp="1"/>
          </p:cNvSpPr>
          <p:nvPr>
            <p:ph idx="1"/>
          </p:nvPr>
        </p:nvSpPr>
        <p:spPr>
          <a:xfrm>
            <a:off x="457200" y="1219200"/>
            <a:ext cx="11277600" cy="53721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863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3_Rozloženie obsahu">
    <p:spTree>
      <p:nvGrpSpPr>
        <p:cNvPr id="1" name=""/>
        <p:cNvGrpSpPr/>
        <p:nvPr/>
      </p:nvGrpSpPr>
      <p:grpSpPr>
        <a:xfrm>
          <a:off x="0" y="0"/>
          <a:ext cx="0" cy="0"/>
          <a:chOff x="0" y="0"/>
          <a:chExt cx="0" cy="0"/>
        </a:xfrm>
      </p:grpSpPr>
      <p:sp>
        <p:nvSpPr>
          <p:cNvPr id="5" name="Zástupný objekt pre text 4"/>
          <p:cNvSpPr>
            <a:spLocks noGrp="1"/>
          </p:cNvSpPr>
          <p:nvPr>
            <p:ph type="body" sz="quarter" idx="10" hasCustomPrompt="1"/>
          </p:nvPr>
        </p:nvSpPr>
        <p:spPr>
          <a:xfrm>
            <a:off x="1107440" y="1952567"/>
            <a:ext cx="9977120" cy="3264227"/>
          </a:xfrm>
        </p:spPr>
        <p:txBody>
          <a:bodyPr>
            <a:spAutoFit/>
          </a:bodyPr>
          <a:lstStyle>
            <a:lvl1pPr marL="335992" indent="-335992">
              <a:spcAft>
                <a:spcPts val="1600"/>
              </a:spcAft>
              <a:buClr>
                <a:schemeClr val="accent3"/>
              </a:buClr>
              <a:buFont typeface="Arial" panose="020B0604020202020204" pitchFamily="34" charset="0"/>
              <a:buChar char="•"/>
              <a:defRPr sz="4267"/>
            </a:lvl1pPr>
            <a:lvl2pPr marL="335992" indent="0">
              <a:spcAft>
                <a:spcPts val="1600"/>
              </a:spcAft>
              <a:buNone/>
              <a:defRPr sz="4267"/>
            </a:lvl2pPr>
            <a:lvl3pPr marL="335992" indent="0">
              <a:spcAft>
                <a:spcPts val="1600"/>
              </a:spcAft>
              <a:buFont typeface="Arial" panose="020B0604020202020204" pitchFamily="34" charset="0"/>
              <a:buNone/>
              <a:defRPr sz="4267"/>
            </a:lvl3pPr>
            <a:lvl4pPr marL="335992" indent="0">
              <a:spcAft>
                <a:spcPts val="1600"/>
              </a:spcAft>
              <a:buFont typeface="Arial" panose="020B0604020202020204" pitchFamily="34" charset="0"/>
              <a:buNone/>
              <a:defRPr sz="4267"/>
            </a:lvl4pPr>
            <a:lvl5pPr marL="335992" indent="0">
              <a:spcAft>
                <a:spcPts val="1600"/>
              </a:spcAft>
              <a:buFont typeface="Arial" panose="020B0604020202020204" pitchFamily="34" charset="0"/>
              <a:buNone/>
              <a:defRPr sz="4267"/>
            </a:lvl5pPr>
          </a:lstStyle>
          <a:p>
            <a:pPr lvl="0"/>
            <a:r>
              <a:rPr lang="en-US" dirty="0"/>
              <a:t>Click to add a</a:t>
            </a:r>
            <a:r>
              <a:rPr lang="sk-SK" dirty="0"/>
              <a:t> text</a:t>
            </a:r>
          </a:p>
          <a:p>
            <a:pPr lvl="1"/>
            <a:r>
              <a:rPr lang="en-US" dirty="0"/>
              <a:t>Second level</a:t>
            </a:r>
            <a:endParaRPr lang="sk-SK" dirty="0"/>
          </a:p>
          <a:p>
            <a:pPr lvl="1"/>
            <a:r>
              <a:rPr lang="en-US" dirty="0"/>
              <a:t>Third level</a:t>
            </a:r>
            <a:endParaRPr lang="sk-SK" dirty="0"/>
          </a:p>
          <a:p>
            <a:pPr lvl="1"/>
            <a:r>
              <a:rPr lang="en-US" dirty="0"/>
              <a:t>Fourth level</a:t>
            </a:r>
            <a:endParaRPr lang="sk-SK" dirty="0"/>
          </a:p>
        </p:txBody>
      </p:sp>
      <p:sp>
        <p:nvSpPr>
          <p:cNvPr id="4" name="Nadpis 1"/>
          <p:cNvSpPr>
            <a:spLocks noGrp="1"/>
          </p:cNvSpPr>
          <p:nvPr>
            <p:ph type="title" hasCustomPrompt="1"/>
          </p:nvPr>
        </p:nvSpPr>
        <p:spPr>
          <a:xfrm>
            <a:off x="838200" y="443661"/>
            <a:ext cx="10515600" cy="553934"/>
          </a:xfrm>
        </p:spPr>
        <p:txBody>
          <a:bodyPr>
            <a:spAutoFit/>
          </a:bodyPr>
          <a:lstStyle>
            <a:lvl1pPr algn="ctr">
              <a:defRPr sz="3333"/>
            </a:lvl1pPr>
          </a:lstStyle>
          <a:p>
            <a:r>
              <a:rPr lang="en-US" dirty="0"/>
              <a:t>CLICK TO ADD A TITLE</a:t>
            </a:r>
            <a:endParaRPr lang="sk-SK" dirty="0"/>
          </a:p>
        </p:txBody>
      </p:sp>
    </p:spTree>
    <p:extLst>
      <p:ext uri="{BB962C8B-B14F-4D97-AF65-F5344CB8AC3E}">
        <p14:creationId xmlns:p14="http://schemas.microsoft.com/office/powerpoint/2010/main" val="1105659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5-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643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2-page">
    <p:bg>
      <p:bgPr>
        <a:solidFill>
          <a:schemeClr val="bg1"/>
        </a:solidFill>
        <a:effectLst/>
      </p:bgPr>
    </p:bg>
    <p:spTree>
      <p:nvGrpSpPr>
        <p:cNvPr id="1" name=""/>
        <p:cNvGrpSpPr/>
        <p:nvPr/>
      </p:nvGrpSpPr>
      <p:grpSpPr>
        <a:xfrm>
          <a:off x="0" y="0"/>
          <a:ext cx="0" cy="0"/>
          <a:chOff x="0" y="0"/>
          <a:chExt cx="0" cy="0"/>
        </a:xfrm>
      </p:grpSpPr>
      <p:sp>
        <p:nvSpPr>
          <p:cNvPr id="5" name="Zástupný objekt pre text 4"/>
          <p:cNvSpPr>
            <a:spLocks noGrp="1"/>
          </p:cNvSpPr>
          <p:nvPr>
            <p:ph type="body" sz="quarter" idx="10" hasCustomPrompt="1"/>
          </p:nvPr>
        </p:nvSpPr>
        <p:spPr>
          <a:xfrm>
            <a:off x="1107440" y="1952567"/>
            <a:ext cx="9977120" cy="2480679"/>
          </a:xfrm>
          <a:prstGeom prst="rect">
            <a:avLst/>
          </a:prstGeom>
        </p:spPr>
        <p:txBody>
          <a:bodyPr>
            <a:spAutoFit/>
          </a:bodyPr>
          <a:lstStyle>
            <a:lvl1pPr marL="335992" indent="-335992">
              <a:spcAft>
                <a:spcPts val="1600"/>
              </a:spcAft>
              <a:buClr>
                <a:schemeClr val="accent3"/>
              </a:buClr>
              <a:buFont typeface="Arial" panose="020B0604020202020204" pitchFamily="34" charset="0"/>
              <a:buChar char="•"/>
              <a:defRPr sz="3200" b="0" i="0">
                <a:solidFill>
                  <a:schemeClr val="tx1"/>
                </a:solidFill>
                <a:latin typeface="Calibri" charset="0"/>
                <a:ea typeface="Calibri" charset="0"/>
                <a:cs typeface="Calibri" charset="0"/>
              </a:defRPr>
            </a:lvl1pPr>
            <a:lvl2pPr marL="335992" indent="0">
              <a:spcAft>
                <a:spcPts val="1600"/>
              </a:spcAft>
              <a:buNone/>
              <a:defRPr sz="3200" b="0" i="0">
                <a:solidFill>
                  <a:schemeClr val="tx1"/>
                </a:solidFill>
                <a:latin typeface="Calibri" charset="0"/>
                <a:ea typeface="Calibri" charset="0"/>
                <a:cs typeface="Calibri" charset="0"/>
              </a:defRPr>
            </a:lvl2pPr>
            <a:lvl3pPr marL="335992" indent="0">
              <a:spcAft>
                <a:spcPts val="1600"/>
              </a:spcAft>
              <a:buFont typeface="Arial" panose="020B0604020202020204" pitchFamily="34" charset="0"/>
              <a:buNone/>
              <a:defRPr sz="4267"/>
            </a:lvl3pPr>
            <a:lvl4pPr marL="335992" indent="0">
              <a:spcAft>
                <a:spcPts val="1600"/>
              </a:spcAft>
              <a:buFont typeface="Arial" panose="020B0604020202020204" pitchFamily="34" charset="0"/>
              <a:buNone/>
              <a:defRPr sz="4267"/>
            </a:lvl4pPr>
            <a:lvl5pPr marL="335992" indent="0">
              <a:spcAft>
                <a:spcPts val="1600"/>
              </a:spcAft>
              <a:buFont typeface="Arial" panose="020B0604020202020204" pitchFamily="34" charset="0"/>
              <a:buNone/>
              <a:defRPr sz="4267"/>
            </a:lvl5pPr>
          </a:lstStyle>
          <a:p>
            <a:pPr lvl="0"/>
            <a:r>
              <a:rPr lang="en-US" dirty="0"/>
              <a:t>Click to add a</a:t>
            </a:r>
            <a:r>
              <a:rPr lang="sk-SK" dirty="0"/>
              <a:t> text</a:t>
            </a:r>
          </a:p>
          <a:p>
            <a:pPr lvl="1"/>
            <a:r>
              <a:rPr lang="en-US" dirty="0"/>
              <a:t>Second level</a:t>
            </a:r>
            <a:endParaRPr lang="sk-SK" dirty="0"/>
          </a:p>
          <a:p>
            <a:pPr lvl="1"/>
            <a:r>
              <a:rPr lang="en-US" dirty="0"/>
              <a:t>Third level</a:t>
            </a:r>
            <a:endParaRPr lang="sk-SK" dirty="0"/>
          </a:p>
          <a:p>
            <a:pPr lvl="1"/>
            <a:r>
              <a:rPr lang="en-US" dirty="0"/>
              <a:t>Fourth level</a:t>
            </a:r>
            <a:endParaRPr lang="sk-SK" dirty="0"/>
          </a:p>
        </p:txBody>
      </p:sp>
      <p:sp>
        <p:nvSpPr>
          <p:cNvPr id="4" name="Nadpis 1"/>
          <p:cNvSpPr>
            <a:spLocks noGrp="1"/>
          </p:cNvSpPr>
          <p:nvPr>
            <p:ph type="title" hasCustomPrompt="1"/>
          </p:nvPr>
        </p:nvSpPr>
        <p:spPr>
          <a:xfrm>
            <a:off x="838200" y="735520"/>
            <a:ext cx="10515600" cy="584775"/>
          </a:xfrm>
          <a:prstGeom prst="rect">
            <a:avLst/>
          </a:prstGeom>
        </p:spPr>
        <p:txBody>
          <a:bodyPr>
            <a:spAutoFit/>
          </a:bodyPr>
          <a:lstStyle>
            <a:lvl1pPr algn="ctr">
              <a:defRPr sz="4000" b="1" i="0">
                <a:solidFill>
                  <a:schemeClr val="tx1"/>
                </a:solidFill>
                <a:latin typeface="Calibri" charset="0"/>
                <a:ea typeface="Calibri" charset="0"/>
                <a:cs typeface="Calibri" charset="0"/>
              </a:defRPr>
            </a:lvl1pPr>
          </a:lstStyle>
          <a:p>
            <a:r>
              <a:rPr lang="en-US" dirty="0"/>
              <a:t>CLICK TO ADD A TITLE</a:t>
            </a:r>
            <a:endParaRPr lang="sk-SK" dirty="0"/>
          </a:p>
        </p:txBody>
      </p:sp>
    </p:spTree>
    <p:extLst>
      <p:ext uri="{BB962C8B-B14F-4D97-AF65-F5344CB8AC3E}">
        <p14:creationId xmlns:p14="http://schemas.microsoft.com/office/powerpoint/2010/main" val="3530245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8-photo">
    <p:bg>
      <p:bgPr>
        <a:solidFill>
          <a:schemeClr val="bg1"/>
        </a:solidFill>
        <a:effectLst/>
      </p:bgPr>
    </p:bg>
    <p:spTree>
      <p:nvGrpSpPr>
        <p:cNvPr id="1" name=""/>
        <p:cNvGrpSpPr/>
        <p:nvPr/>
      </p:nvGrpSpPr>
      <p:grpSpPr>
        <a:xfrm>
          <a:off x="0" y="0"/>
          <a:ext cx="0" cy="0"/>
          <a:chOff x="0" y="0"/>
          <a:chExt cx="0" cy="0"/>
        </a:xfrm>
      </p:grpSpPr>
      <p:sp>
        <p:nvSpPr>
          <p:cNvPr id="5" name="Zástupný objekt pre obrázok 4"/>
          <p:cNvSpPr>
            <a:spLocks noGrp="1" noChangeAspect="1"/>
          </p:cNvSpPr>
          <p:nvPr>
            <p:ph type="pic" sz="quarter" idx="10" hasCustomPrompt="1"/>
          </p:nvPr>
        </p:nvSpPr>
        <p:spPr>
          <a:xfrm>
            <a:off x="4209600" y="1542600"/>
            <a:ext cx="3772800" cy="3772800"/>
          </a:xfrm>
          <a:prstGeom prst="ellipse">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a:defRPr lang="sk-SK" sz="1800" b="0" i="0" baseline="0">
                <a:solidFill>
                  <a:schemeClr val="tx1"/>
                </a:solidFill>
                <a:latin typeface="Calibri" charset="0"/>
                <a:ea typeface="Calibri" charset="0"/>
                <a:cs typeface="Calibri" charset="0"/>
              </a:defRPr>
            </a:lvl1pPr>
          </a:lstStyle>
          <a:p>
            <a:pPr lvl="0" algn="ctr" defTabSz="914502"/>
            <a:r>
              <a:rPr lang="en-US" dirty="0"/>
              <a:t>Click on the icon to add a picture</a:t>
            </a:r>
            <a:endParaRPr lang="sk-SK" dirty="0"/>
          </a:p>
        </p:txBody>
      </p:sp>
    </p:spTree>
    <p:extLst>
      <p:ext uri="{BB962C8B-B14F-4D97-AF65-F5344CB8AC3E}">
        <p14:creationId xmlns:p14="http://schemas.microsoft.com/office/powerpoint/2010/main" val="3980567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6D5FDE0-D787-413C-B766-7779EB7CFCDC}"/>
              </a:ext>
            </a:extLst>
          </p:cNvPr>
          <p:cNvPicPr>
            <a:picLocks noChangeAspect="1"/>
          </p:cNvPicPr>
          <p:nvPr userDrawn="1"/>
        </p:nvPicPr>
        <p:blipFill rotWithShape="1">
          <a:blip r:embed="rId2">
            <a:grayscl/>
            <a:extLst>
              <a:ext uri="{BEBA8EAE-BF5A-486C-A8C5-ECC9F3942E4B}">
                <a14:imgProps xmlns:a14="http://schemas.microsoft.com/office/drawing/2010/main">
                  <a14:imgLayer r:embed="rId3">
                    <a14:imgEffect>
                      <a14:sharpenSoften amount="-25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l="8268" t="19260" r="1302" b="14487"/>
          <a:stretch/>
        </p:blipFill>
        <p:spPr>
          <a:xfrm>
            <a:off x="0" y="0"/>
            <a:ext cx="12480758" cy="6858000"/>
          </a:xfrm>
          <a:prstGeom prst="rect">
            <a:avLst/>
          </a:prstGeom>
        </p:spPr>
      </p:pic>
      <p:sp>
        <p:nvSpPr>
          <p:cNvPr id="21" name="Rectangle 20">
            <a:extLst>
              <a:ext uri="{FF2B5EF4-FFF2-40B4-BE49-F238E27FC236}">
                <a16:creationId xmlns:a16="http://schemas.microsoft.com/office/drawing/2014/main" id="{80E9C286-FA2A-41B7-A4E3-7FDFF0323F2D}"/>
              </a:ext>
            </a:extLst>
          </p:cNvPr>
          <p:cNvSpPr/>
          <p:nvPr userDrawn="1"/>
        </p:nvSpPr>
        <p:spPr>
          <a:xfrm>
            <a:off x="0" y="0"/>
            <a:ext cx="12480758" cy="6858000"/>
          </a:xfrm>
          <a:prstGeom prst="rect">
            <a:avLst/>
          </a:prstGeom>
          <a:solidFill>
            <a:srgbClr val="414042">
              <a:alpha val="82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NZ"/>
          </a:p>
        </p:txBody>
      </p:sp>
      <p:pic>
        <p:nvPicPr>
          <p:cNvPr id="15" name="Picture 14">
            <a:extLst>
              <a:ext uri="{FF2B5EF4-FFF2-40B4-BE49-F238E27FC236}">
                <a16:creationId xmlns:a16="http://schemas.microsoft.com/office/drawing/2014/main" id="{70EF18EE-5E8F-4C81-AD5C-9350FC2AFC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25149" y="705198"/>
            <a:ext cx="1887125" cy="644828"/>
          </a:xfrm>
          <a:prstGeom prst="rect">
            <a:avLst/>
          </a:prstGeom>
        </p:spPr>
      </p:pic>
      <p:cxnSp>
        <p:nvCxnSpPr>
          <p:cNvPr id="16" name="Straight Connector 15">
            <a:extLst>
              <a:ext uri="{FF2B5EF4-FFF2-40B4-BE49-F238E27FC236}">
                <a16:creationId xmlns:a16="http://schemas.microsoft.com/office/drawing/2014/main" id="{57049BBC-2894-4018-9EFD-8701780940C6}"/>
              </a:ext>
            </a:extLst>
          </p:cNvPr>
          <p:cNvCxnSpPr/>
          <p:nvPr userDrawn="1"/>
        </p:nvCxnSpPr>
        <p:spPr>
          <a:xfrm>
            <a:off x="661852" y="2223551"/>
            <a:ext cx="992777"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6FA07C-B932-49D0-AC9E-FEF56325C92B}"/>
              </a:ext>
            </a:extLst>
          </p:cNvPr>
          <p:cNvCxnSpPr/>
          <p:nvPr userDrawn="1"/>
        </p:nvCxnSpPr>
        <p:spPr>
          <a:xfrm>
            <a:off x="661851" y="4344088"/>
            <a:ext cx="992777"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42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7DA433-0DB7-4BD2-822F-9CED15A38C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7266" y="6477592"/>
            <a:ext cx="576940" cy="201384"/>
          </a:xfrm>
          <a:prstGeom prst="rect">
            <a:avLst/>
          </a:prstGeom>
        </p:spPr>
      </p:pic>
      <p:cxnSp>
        <p:nvCxnSpPr>
          <p:cNvPr id="8" name="Straight Connector 7">
            <a:extLst>
              <a:ext uri="{FF2B5EF4-FFF2-40B4-BE49-F238E27FC236}">
                <a16:creationId xmlns:a16="http://schemas.microsoft.com/office/drawing/2014/main" id="{652609F0-E03B-4325-9A45-766123A11823}"/>
              </a:ext>
            </a:extLst>
          </p:cNvPr>
          <p:cNvCxnSpPr/>
          <p:nvPr userDrawn="1"/>
        </p:nvCxnSpPr>
        <p:spPr>
          <a:xfrm flipH="1">
            <a:off x="417794" y="6326633"/>
            <a:ext cx="11356413" cy="0"/>
          </a:xfrm>
          <a:prstGeom prst="line">
            <a:avLst/>
          </a:prstGeom>
          <a:ln>
            <a:solidFill>
              <a:srgbClr val="8A8A89"/>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19B71AD-24C5-4035-B1D5-D7F294CDB169}"/>
              </a:ext>
            </a:extLst>
          </p:cNvPr>
          <p:cNvCxnSpPr/>
          <p:nvPr userDrawn="1"/>
        </p:nvCxnSpPr>
        <p:spPr>
          <a:xfrm>
            <a:off x="522514" y="1147774"/>
            <a:ext cx="884255"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sp>
        <p:nvSpPr>
          <p:cNvPr id="5" name="Title 2">
            <a:extLst>
              <a:ext uri="{FF2B5EF4-FFF2-40B4-BE49-F238E27FC236}">
                <a16:creationId xmlns:a16="http://schemas.microsoft.com/office/drawing/2014/main" id="{0E092854-8C3A-4606-AC92-5916226D430C}"/>
              </a:ext>
            </a:extLst>
          </p:cNvPr>
          <p:cNvSpPr>
            <a:spLocks noGrp="1"/>
          </p:cNvSpPr>
          <p:nvPr>
            <p:ph type="title" hasCustomPrompt="1"/>
          </p:nvPr>
        </p:nvSpPr>
        <p:spPr>
          <a:xfrm>
            <a:off x="417600" y="417600"/>
            <a:ext cx="7126200" cy="446400"/>
          </a:xfrm>
        </p:spPr>
        <p:txBody>
          <a:bodyPr anchor="t" anchorCtr="0">
            <a:noAutofit/>
          </a:bodyPr>
          <a:lstStyle>
            <a:lvl1pPr>
              <a:defRPr lang="en-NZ" sz="3300" b="0" i="0" kern="1200" cap="all" baseline="0" dirty="0">
                <a:solidFill>
                  <a:srgbClr val="414042"/>
                </a:solidFill>
                <a:latin typeface="Segoe UI Semibold" panose="020B0702040204020203" pitchFamily="34" charset="0"/>
                <a:ea typeface="Segoe UI 8" panose="020B0502040204020203" pitchFamily="34" charset="0"/>
                <a:cs typeface="Segoe UI Semibold" panose="020B0702040204020203" pitchFamily="34" charset="0"/>
              </a:defRPr>
            </a:lvl1pPr>
          </a:lstStyle>
          <a:p>
            <a:r>
              <a:rPr lang="en-US"/>
              <a:t>TITLE HERE</a:t>
            </a:r>
            <a:endParaRPr lang="en-NZ"/>
          </a:p>
        </p:txBody>
      </p:sp>
      <p:sp>
        <p:nvSpPr>
          <p:cNvPr id="6" name="Text Placeholder 5">
            <a:extLst>
              <a:ext uri="{FF2B5EF4-FFF2-40B4-BE49-F238E27FC236}">
                <a16:creationId xmlns:a16="http://schemas.microsoft.com/office/drawing/2014/main" id="{566D399E-8F03-4E37-A19C-2EEADEE3594E}"/>
              </a:ext>
            </a:extLst>
          </p:cNvPr>
          <p:cNvSpPr>
            <a:spLocks noGrp="1"/>
          </p:cNvSpPr>
          <p:nvPr>
            <p:ph type="body" sz="quarter" idx="10"/>
          </p:nvPr>
        </p:nvSpPr>
        <p:spPr>
          <a:xfrm>
            <a:off x="522000" y="1432800"/>
            <a:ext cx="10576306" cy="1713290"/>
          </a:xfrm>
        </p:spPr>
        <p:txBody>
          <a:bodyPr wrap="square">
            <a:spAutoFit/>
          </a:bodyPr>
          <a:lstStyle>
            <a:lvl1pPr>
              <a:defRPr sz="1600">
                <a:solidFill>
                  <a:srgbClr val="414042"/>
                </a:solidFill>
              </a:defRPr>
            </a:lvl1pPr>
            <a:lvl2pPr marL="266700" indent="-266700">
              <a:spcBef>
                <a:spcPts val="1000"/>
              </a:spcBef>
              <a:defRPr sz="1600">
                <a:solidFill>
                  <a:srgbClr val="414042"/>
                </a:solidFill>
              </a:defRPr>
            </a:lvl2pPr>
            <a:lvl3pPr marL="542925" indent="-276225">
              <a:spcBef>
                <a:spcPts val="1000"/>
              </a:spcBef>
              <a:defRPr sz="1600">
                <a:solidFill>
                  <a:srgbClr val="414042"/>
                </a:solidFill>
              </a:defRPr>
            </a:lvl3pPr>
            <a:lvl4pPr marL="809625" indent="-266700">
              <a:spcBef>
                <a:spcPts val="1000"/>
              </a:spcBef>
              <a:defRPr sz="1600">
                <a:solidFill>
                  <a:srgbClr val="414042"/>
                </a:solidFill>
              </a:defRPr>
            </a:lvl4pPr>
            <a:lvl5pPr marL="1076325" indent="-266700">
              <a:spcBef>
                <a:spcPts val="1000"/>
              </a:spcBef>
              <a:defRPr sz="1600">
                <a:solidFill>
                  <a:srgbClr val="41404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50587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4F1548-FDC7-4926-9CBF-032CF10DC7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D8508FF9-5F36-48F2-9E5C-5EE6962CA6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CC9FF7A-6046-4F51-A883-27F45058DD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0F29A5-E745-45DE-96BC-A57C6ACB6A50}" type="datetimeFigureOut">
              <a:rPr lang="en-NZ" smtClean="0"/>
              <a:t>19/08/2020</a:t>
            </a:fld>
            <a:endParaRPr lang="en-NZ"/>
          </a:p>
        </p:txBody>
      </p:sp>
      <p:sp>
        <p:nvSpPr>
          <p:cNvPr id="5" name="Footer Placeholder 4">
            <a:extLst>
              <a:ext uri="{FF2B5EF4-FFF2-40B4-BE49-F238E27FC236}">
                <a16:creationId xmlns:a16="http://schemas.microsoft.com/office/drawing/2014/main" id="{AE06B2F7-A670-40A5-AE7D-85D5015F5F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9DAC37A4-1DC3-4916-9A36-E04C0DEA61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04BC5-6344-4FC7-9A06-97D0F28045E5}" type="slidenum">
              <a:rPr lang="en-NZ" smtClean="0"/>
              <a:t>‹#›</a:t>
            </a:fld>
            <a:endParaRPr lang="en-NZ"/>
          </a:p>
        </p:txBody>
      </p:sp>
    </p:spTree>
    <p:extLst>
      <p:ext uri="{BB962C8B-B14F-4D97-AF65-F5344CB8AC3E}">
        <p14:creationId xmlns:p14="http://schemas.microsoft.com/office/powerpoint/2010/main" val="593784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8.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1.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13.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8.png"/><Relationship Id="rId4" Type="http://schemas.microsoft.com/office/2007/relationships/hdphoto" Target="../media/hdphoto8.wdp"/></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42.png"/><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hyperlink" Target="https://www.secureworldexpo.com/industry-news/top-20-cybersecurity-quotes" TargetMode="External"/><Relationship Id="rId2" Type="http://schemas.openxmlformats.org/officeDocument/2006/relationships/image" Target="../media/image4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C1F2D4-97C6-4A8E-8733-E751715E0988}"/>
              </a:ext>
            </a:extLst>
          </p:cNvPr>
          <p:cNvSpPr txBox="1"/>
          <p:nvPr/>
        </p:nvSpPr>
        <p:spPr>
          <a:xfrm>
            <a:off x="525149" y="2698174"/>
            <a:ext cx="8618851" cy="923330"/>
          </a:xfrm>
          <a:prstGeom prst="rect">
            <a:avLst/>
          </a:prstGeom>
          <a:noFill/>
        </p:spPr>
        <p:txBody>
          <a:bodyPr wrap="square" rtlCol="0">
            <a:spAutoFit/>
          </a:bodyPr>
          <a:lstStyle/>
          <a:p>
            <a:r>
              <a:rPr lang="en-US" sz="5400" b="1" i="0" dirty="0">
                <a:latin typeface="Segoe UI Semibold" panose="020B0402040204020203" pitchFamily="34" charset="0"/>
                <a:cs typeface="Segoe UI Semibold" panose="020B0402040204020203" pitchFamily="34" charset="0"/>
              </a:rPr>
              <a:t> </a:t>
            </a:r>
            <a:r>
              <a:rPr lang="en-US" sz="5400" dirty="0">
                <a:solidFill>
                  <a:srgbClr val="E46626"/>
                </a:solidFill>
                <a:latin typeface="Segoe UI Semilight" panose="020B0402040204020203" pitchFamily="34" charset="0"/>
                <a:cs typeface="Segoe UI Semilight" panose="020B0402040204020203" pitchFamily="34" charset="0"/>
              </a:rPr>
              <a:t>INDE </a:t>
            </a:r>
            <a:r>
              <a:rPr lang="en-US" sz="5400" dirty="0">
                <a:solidFill>
                  <a:schemeClr val="bg1"/>
                </a:solidFill>
                <a:latin typeface="Segoe UI Semilight" panose="020B0402040204020203" pitchFamily="34" charset="0"/>
                <a:cs typeface="Segoe UI Semilight" panose="020B0402040204020203" pitchFamily="34" charset="0"/>
              </a:rPr>
              <a:t>LogRhythm</a:t>
            </a:r>
            <a:r>
              <a:rPr lang="en-US" sz="5400" dirty="0">
                <a:solidFill>
                  <a:srgbClr val="E46626"/>
                </a:solidFill>
                <a:latin typeface="Segoe UI Semilight" panose="020B0402040204020203" pitchFamily="34" charset="0"/>
                <a:cs typeface="Segoe UI Semilight" panose="020B0402040204020203" pitchFamily="34" charset="0"/>
              </a:rPr>
              <a:t> Launch</a:t>
            </a:r>
          </a:p>
        </p:txBody>
      </p:sp>
      <p:sp>
        <p:nvSpPr>
          <p:cNvPr id="4" name="TextBox 3">
            <a:extLst>
              <a:ext uri="{FF2B5EF4-FFF2-40B4-BE49-F238E27FC236}">
                <a16:creationId xmlns:a16="http://schemas.microsoft.com/office/drawing/2014/main" id="{AB8D9C47-F762-4EDF-9137-3C9939D382BF}"/>
              </a:ext>
            </a:extLst>
          </p:cNvPr>
          <p:cNvSpPr txBox="1"/>
          <p:nvPr/>
        </p:nvSpPr>
        <p:spPr>
          <a:xfrm>
            <a:off x="525149" y="6200556"/>
            <a:ext cx="920474" cy="246221"/>
          </a:xfrm>
          <a:prstGeom prst="rect">
            <a:avLst/>
          </a:prstGeom>
          <a:noFill/>
        </p:spPr>
        <p:txBody>
          <a:bodyPr wrap="square" rtlCol="0">
            <a:spAutoFit/>
          </a:bodyPr>
          <a:lstStyle/>
          <a:p>
            <a:r>
              <a:rPr lang="en-NZ" sz="1000" dirty="0">
                <a:solidFill>
                  <a:schemeClr val="bg1"/>
                </a:solidFill>
                <a:latin typeface="Segoe UI" panose="020B0502040204020203" pitchFamily="34" charset="0"/>
                <a:ea typeface="Segoe UI 8" panose="020B0502040204020203" pitchFamily="34" charset="0"/>
                <a:cs typeface="Segoe UI" panose="020B0502040204020203" pitchFamily="34" charset="0"/>
              </a:rPr>
              <a:t>11</a:t>
            </a:r>
            <a:r>
              <a:rPr lang="en-NZ" sz="1000" b="0" i="0" kern="1200" dirty="0">
                <a:solidFill>
                  <a:schemeClr val="bg1"/>
                </a:solidFill>
                <a:effectLst/>
                <a:latin typeface="Segoe UI" panose="020B0502040204020203" pitchFamily="34" charset="0"/>
                <a:ea typeface="Segoe UI 8" panose="020B0502040204020203" pitchFamily="34" charset="0"/>
                <a:cs typeface="Segoe UI" panose="020B0502040204020203" pitchFamily="34" charset="0"/>
              </a:rPr>
              <a:t>/08/2020</a:t>
            </a:r>
            <a:endParaRPr lang="en-US" sz="1000" b="0" i="0" dirty="0">
              <a:solidFill>
                <a:schemeClr val="bg1"/>
              </a:solidFill>
              <a:latin typeface="Segoe UI" panose="020B0502040204020203" pitchFamily="34" charset="0"/>
              <a:ea typeface="Segoe UI 8"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7977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484DE6-898C-4889-A48F-A5EB8D890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7266" y="6477592"/>
            <a:ext cx="576941" cy="201385"/>
          </a:xfrm>
          <a:prstGeom prst="rect">
            <a:avLst/>
          </a:prstGeom>
        </p:spPr>
      </p:pic>
      <p:cxnSp>
        <p:nvCxnSpPr>
          <p:cNvPr id="20" name="Straight Connector 19">
            <a:extLst>
              <a:ext uri="{FF2B5EF4-FFF2-40B4-BE49-F238E27FC236}">
                <a16:creationId xmlns:a16="http://schemas.microsoft.com/office/drawing/2014/main" id="{1EB98FCC-8B2C-4A0E-8507-05DA76982925}"/>
              </a:ext>
            </a:extLst>
          </p:cNvPr>
          <p:cNvCxnSpPr/>
          <p:nvPr/>
        </p:nvCxnSpPr>
        <p:spPr>
          <a:xfrm flipH="1">
            <a:off x="417794" y="6326633"/>
            <a:ext cx="11356413" cy="0"/>
          </a:xfrm>
          <a:prstGeom prst="line">
            <a:avLst/>
          </a:prstGeom>
          <a:ln>
            <a:solidFill>
              <a:srgbClr val="8A8A89"/>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976D539-334D-4921-868C-9093AB2E8E24}"/>
              </a:ext>
            </a:extLst>
          </p:cNvPr>
          <p:cNvSpPr/>
          <p:nvPr/>
        </p:nvSpPr>
        <p:spPr>
          <a:xfrm>
            <a:off x="798086" y="1147774"/>
            <a:ext cx="7669444" cy="5386090"/>
          </a:xfrm>
          <a:prstGeom prst="rect">
            <a:avLst/>
          </a:prstGeom>
        </p:spPr>
        <p:txBody>
          <a:bodyPr wrap="square">
            <a:spAutoFit/>
          </a:bodyPr>
          <a:lstStyle/>
          <a:p>
            <a:pPr marL="285750" indent="-285750">
              <a:buClr>
                <a:srgbClr val="E46626"/>
              </a:buClr>
              <a:buFont typeface="Wingdings" panose="05000000000000000000" pitchFamily="2" charset="2"/>
              <a:buChar char="§"/>
            </a:pPr>
            <a:endParaRPr lang="en-US" dirty="0">
              <a:solidFill>
                <a:srgbClr val="414042"/>
              </a:solidFill>
              <a:latin typeface="Segoe UI" panose="020B0502040204020203" pitchFamily="34" charset="0"/>
              <a:cs typeface="Segoe UI" panose="020B05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Value proposition for a New Zealand SOC</a:t>
            </a:r>
          </a:p>
          <a:p>
            <a:pPr marL="742950" lvl="1" indent="-285750">
              <a:buClr>
                <a:srgbClr val="E46626"/>
              </a:buClr>
              <a:buFont typeface="Wingdings" panose="05000000000000000000" pitchFamily="2" charset="2"/>
              <a:buChar char="§"/>
            </a:pPr>
            <a:r>
              <a:rPr lang="en-NZ" dirty="0">
                <a:latin typeface="Segoe UI Semilight" panose="020B0402040204020203" pitchFamily="34" charset="0"/>
                <a:cs typeface="Segoe UI Semilight" panose="020B0402040204020203" pitchFamily="34" charset="0"/>
              </a:rPr>
              <a:t>Scott Parker – Inde</a:t>
            </a:r>
          </a:p>
          <a:p>
            <a:pPr marL="285750" indent="-285750">
              <a:buClr>
                <a:srgbClr val="E46626"/>
              </a:buClr>
              <a:buFont typeface="Wingdings" panose="05000000000000000000" pitchFamily="2" charset="2"/>
              <a:buChar char="§"/>
            </a:pPr>
            <a:endParaRPr lang="en-US"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Threat landscape in NZ and the Privacy Bill</a:t>
            </a:r>
          </a:p>
          <a:p>
            <a:pPr marL="742950" lvl="1" indent="-285750">
              <a:buClr>
                <a:srgbClr val="E46626"/>
              </a:buClr>
              <a:buFont typeface="Wingdings" panose="05000000000000000000" pitchFamily="2" charset="2"/>
              <a:buChar char="§"/>
            </a:pPr>
            <a:r>
              <a:rPr lang="en-NZ" dirty="0">
                <a:latin typeface="Segoe UI Semilight" panose="020B0402040204020203" pitchFamily="34" charset="0"/>
                <a:cs typeface="Segoe UI Semilight" panose="020B0402040204020203" pitchFamily="34" charset="0"/>
              </a:rPr>
              <a:t>Alex </a:t>
            </a:r>
            <a:r>
              <a:rPr lang="en-NZ" dirty="0" err="1">
                <a:latin typeface="Segoe UI Semilight" panose="020B0402040204020203" pitchFamily="34" charset="0"/>
                <a:cs typeface="Segoe UI Semilight" panose="020B0402040204020203" pitchFamily="34" charset="0"/>
              </a:rPr>
              <a:t>Teh</a:t>
            </a:r>
            <a:r>
              <a:rPr lang="en-NZ" dirty="0">
                <a:latin typeface="Segoe UI Semilight" panose="020B0402040204020203" pitchFamily="34" charset="0"/>
                <a:cs typeface="Segoe UI Semilight" panose="020B0402040204020203" pitchFamily="34" charset="0"/>
              </a:rPr>
              <a:t> – CEO Chillisoft</a:t>
            </a:r>
          </a:p>
          <a:p>
            <a:pPr>
              <a:buClr>
                <a:srgbClr val="E46626"/>
              </a:buClr>
            </a:pPr>
            <a:endParaRPr lang="en-NZ"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The importance of Orchestration and Automation in a SOC</a:t>
            </a:r>
          </a:p>
          <a:p>
            <a:pPr marL="742950" lvl="1" indent="-285750">
              <a:buClr>
                <a:srgbClr val="E46626"/>
              </a:buClr>
              <a:buFont typeface="Wingdings" panose="05000000000000000000" pitchFamily="2" charset="2"/>
              <a:buChar char="§"/>
            </a:pPr>
            <a:r>
              <a:rPr lang="en-NZ" dirty="0">
                <a:latin typeface="Segoe UI Semilight" panose="020B0402040204020203" pitchFamily="34" charset="0"/>
                <a:cs typeface="Segoe UI Semilight" panose="020B0402040204020203" pitchFamily="34" charset="0"/>
              </a:rPr>
              <a:t>Simon Howe – Vice President APAC LogRhythm</a:t>
            </a:r>
          </a:p>
          <a:p>
            <a:pPr marL="285750" indent="-285750">
              <a:buClr>
                <a:srgbClr val="E46626"/>
              </a:buClr>
              <a:buFont typeface="Wingdings" panose="05000000000000000000" pitchFamily="2" charset="2"/>
              <a:buChar char="§"/>
            </a:pPr>
            <a:endParaRPr lang="en-NZ"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Customer’s experience with Inde SIEM and SOC</a:t>
            </a:r>
          </a:p>
          <a:p>
            <a:pPr marL="742950" lvl="1" indent="-285750">
              <a:buClr>
                <a:srgbClr val="E46626"/>
              </a:buClr>
              <a:buFont typeface="Wingdings" panose="05000000000000000000" pitchFamily="2" charset="2"/>
              <a:buChar char="§"/>
            </a:pPr>
            <a:r>
              <a:rPr lang="en-NZ" dirty="0">
                <a:latin typeface="Segoe UI Semilight" panose="020B0402040204020203" pitchFamily="34" charset="0"/>
                <a:cs typeface="Segoe UI Semilight" panose="020B0402040204020203" pitchFamily="34" charset="0"/>
              </a:rPr>
              <a:t>Roger Temple from PGGW</a:t>
            </a:r>
          </a:p>
          <a:p>
            <a:pPr marL="742950" lvl="1" indent="-285750">
              <a:buClr>
                <a:srgbClr val="E46626"/>
              </a:buClr>
              <a:buFont typeface="Wingdings" panose="05000000000000000000" pitchFamily="2" charset="2"/>
              <a:buChar char="§"/>
            </a:pPr>
            <a:r>
              <a:rPr lang="en-NZ" dirty="0">
                <a:latin typeface="Segoe UI Semilight" panose="020B0402040204020203" pitchFamily="34" charset="0"/>
                <a:cs typeface="Segoe UI Semilight" panose="020B0402040204020203" pitchFamily="34" charset="0"/>
              </a:rPr>
              <a:t>Nic Moody from NZ Health Group</a:t>
            </a:r>
            <a:endParaRPr lang="en-US"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endParaRPr lang="en-US"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Q&amp;A and wrap-up</a:t>
            </a:r>
            <a:endParaRPr lang="en-NZ" dirty="0">
              <a:latin typeface="Segoe UI Semilight" panose="020B0402040204020203" pitchFamily="34" charset="0"/>
              <a:cs typeface="Segoe UI Semilight" panose="020B0402040204020203" pitchFamily="34" charset="0"/>
            </a:endParaRPr>
          </a:p>
          <a:p>
            <a:pPr>
              <a:buClr>
                <a:srgbClr val="E46626"/>
              </a:buClr>
            </a:pPr>
            <a:endParaRPr lang="en-US"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US" b="1" dirty="0">
                <a:latin typeface="Segoe UI Semilight" panose="020B0402040204020203" pitchFamily="34" charset="0"/>
                <a:cs typeface="Segoe UI Semilight" panose="020B0402040204020203" pitchFamily="34" charset="0"/>
              </a:rPr>
              <a:t>Drinks / Nibbles / Networking</a:t>
            </a:r>
          </a:p>
          <a:p>
            <a:pPr marL="285750" indent="-285750">
              <a:buClr>
                <a:srgbClr val="E46626"/>
              </a:buClr>
              <a:buFont typeface="Wingdings" panose="05000000000000000000" pitchFamily="2" charset="2"/>
              <a:buChar char="§"/>
            </a:pPr>
            <a:endParaRPr lang="en-US" dirty="0">
              <a:solidFill>
                <a:srgbClr val="414042"/>
              </a:solidFill>
              <a:latin typeface="Segoe UI" panose="020B0502040204020203" pitchFamily="34" charset="0"/>
              <a:cs typeface="Segoe UI" panose="020B0502040204020203" pitchFamily="34" charset="0"/>
            </a:endParaRPr>
          </a:p>
          <a:p>
            <a:r>
              <a:rPr lang="en-NZ" sz="2000" dirty="0">
                <a:highlight>
                  <a:srgbClr val="FFFF00"/>
                </a:highlight>
                <a:cs typeface="Times New Roman"/>
              </a:rPr>
              <a:t> </a:t>
            </a:r>
          </a:p>
        </p:txBody>
      </p:sp>
      <p:sp>
        <p:nvSpPr>
          <p:cNvPr id="22" name="Title 1">
            <a:extLst>
              <a:ext uri="{FF2B5EF4-FFF2-40B4-BE49-F238E27FC236}">
                <a16:creationId xmlns:a16="http://schemas.microsoft.com/office/drawing/2014/main" id="{E89136BA-6426-4A8C-81A4-086C36B997B2}"/>
              </a:ext>
            </a:extLst>
          </p:cNvPr>
          <p:cNvSpPr txBox="1">
            <a:spLocks/>
          </p:cNvSpPr>
          <p:nvPr/>
        </p:nvSpPr>
        <p:spPr>
          <a:xfrm>
            <a:off x="417794" y="421850"/>
            <a:ext cx="5832281" cy="4476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300" dirty="0">
                <a:solidFill>
                  <a:srgbClr val="E46626"/>
                </a:solidFill>
                <a:latin typeface="Segoe UI Semilight"/>
                <a:ea typeface="Segoe UI 8" panose="020B0502040204020203" pitchFamily="34" charset="0"/>
                <a:cs typeface="Segoe UI Semilight"/>
              </a:rPr>
              <a:t>Agenda</a:t>
            </a:r>
            <a:endParaRPr lang="en-AU" sz="3300" dirty="0">
              <a:solidFill>
                <a:srgbClr val="E46626"/>
              </a:solidFill>
              <a:latin typeface="Segoe UI Semilight" panose="020B0402040204020203" pitchFamily="34" charset="0"/>
              <a:ea typeface="Segoe UI 8" panose="020B0502040204020203" pitchFamily="34" charset="0"/>
              <a:cs typeface="Segoe UI Semilight" panose="020B0402040204020203" pitchFamily="34" charset="0"/>
            </a:endParaRPr>
          </a:p>
        </p:txBody>
      </p:sp>
      <p:cxnSp>
        <p:nvCxnSpPr>
          <p:cNvPr id="23" name="Straight Connector 22">
            <a:extLst>
              <a:ext uri="{FF2B5EF4-FFF2-40B4-BE49-F238E27FC236}">
                <a16:creationId xmlns:a16="http://schemas.microsoft.com/office/drawing/2014/main" id="{9D0E59EA-A839-489E-90CF-B9868A3068F0}"/>
              </a:ext>
            </a:extLst>
          </p:cNvPr>
          <p:cNvCxnSpPr/>
          <p:nvPr/>
        </p:nvCxnSpPr>
        <p:spPr>
          <a:xfrm>
            <a:off x="522514" y="1147774"/>
            <a:ext cx="884255"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A7A6441-7C45-4063-A887-E6B5CC513A7A}"/>
              </a:ext>
            </a:extLst>
          </p:cNvPr>
          <p:cNvPicPr>
            <a:picLocks noChangeAspect="1"/>
          </p:cNvPicPr>
          <p:nvPr/>
        </p:nvPicPr>
        <p:blipFill>
          <a:blip r:embed="rId4"/>
          <a:stretch>
            <a:fillRect/>
          </a:stretch>
        </p:blipFill>
        <p:spPr>
          <a:xfrm>
            <a:off x="11047569" y="135301"/>
            <a:ext cx="857558" cy="6136647"/>
          </a:xfrm>
          <a:prstGeom prst="rect">
            <a:avLst/>
          </a:prstGeom>
        </p:spPr>
      </p:pic>
    </p:spTree>
    <p:extLst>
      <p:ext uri="{BB962C8B-B14F-4D97-AF65-F5344CB8AC3E}">
        <p14:creationId xmlns:p14="http://schemas.microsoft.com/office/powerpoint/2010/main" val="241768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1">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1">
                                            <p:txEl>
                                              <p:pRg st="7" end="7"/>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1">
                                            <p:txEl>
                                              <p:pRg st="10" end="10"/>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1">
                                            <p:txEl>
                                              <p:pRg st="11" end="11"/>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1">
                                            <p:txEl>
                                              <p:pRg st="12" end="12"/>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
                                            <p:txEl>
                                              <p:pRg st="14" end="14"/>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1">
                                            <p:txEl>
                                              <p:pRg st="16" end="16"/>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1">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484DE6-898C-4889-A48F-A5EB8D890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7266" y="6477592"/>
            <a:ext cx="576941" cy="201385"/>
          </a:xfrm>
          <a:prstGeom prst="rect">
            <a:avLst/>
          </a:prstGeom>
        </p:spPr>
      </p:pic>
      <p:cxnSp>
        <p:nvCxnSpPr>
          <p:cNvPr id="20" name="Straight Connector 19">
            <a:extLst>
              <a:ext uri="{FF2B5EF4-FFF2-40B4-BE49-F238E27FC236}">
                <a16:creationId xmlns:a16="http://schemas.microsoft.com/office/drawing/2014/main" id="{1EB98FCC-8B2C-4A0E-8507-05DA76982925}"/>
              </a:ext>
            </a:extLst>
          </p:cNvPr>
          <p:cNvCxnSpPr/>
          <p:nvPr/>
        </p:nvCxnSpPr>
        <p:spPr>
          <a:xfrm flipH="1">
            <a:off x="417794" y="6326633"/>
            <a:ext cx="11356413" cy="0"/>
          </a:xfrm>
          <a:prstGeom prst="line">
            <a:avLst/>
          </a:prstGeom>
          <a:ln>
            <a:solidFill>
              <a:srgbClr val="8A8A89"/>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976D539-334D-4921-868C-9093AB2E8E24}"/>
              </a:ext>
            </a:extLst>
          </p:cNvPr>
          <p:cNvSpPr/>
          <p:nvPr/>
        </p:nvSpPr>
        <p:spPr>
          <a:xfrm>
            <a:off x="522514" y="1736656"/>
            <a:ext cx="7669444" cy="4555093"/>
          </a:xfrm>
          <a:prstGeom prst="rect">
            <a:avLst/>
          </a:prstGeom>
        </p:spPr>
        <p:txBody>
          <a:bodyPr wrap="square">
            <a:spAutoFit/>
          </a:bodyPr>
          <a:lstStyle/>
          <a:p>
            <a:pPr marL="285750" indent="-285750">
              <a:buClr>
                <a:srgbClr val="E46626"/>
              </a:buClr>
              <a:buFont typeface="Wingdings" panose="05000000000000000000" pitchFamily="2" charset="2"/>
              <a:buChar char="§"/>
            </a:pPr>
            <a:endParaRPr lang="en-US" dirty="0">
              <a:solidFill>
                <a:srgbClr val="414042"/>
              </a:solidFill>
              <a:latin typeface="Segoe UI" panose="020B0502040204020203" pitchFamily="34" charset="0"/>
              <a:cs typeface="Segoe UI" panose="020B05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15 + Years</a:t>
            </a:r>
            <a:r>
              <a:rPr lang="en-NZ" dirty="0">
                <a:latin typeface="Segoe UI Semilight" panose="020B0402040204020203" pitchFamily="34" charset="0"/>
                <a:cs typeface="Segoe UI Semilight" panose="020B0402040204020203" pitchFamily="34" charset="0"/>
              </a:rPr>
              <a:t> Experience in the IT Industry</a:t>
            </a:r>
          </a:p>
          <a:p>
            <a:pPr marL="285750" indent="-285750">
              <a:buClr>
                <a:srgbClr val="E46626"/>
              </a:buClr>
              <a:buFont typeface="Wingdings" panose="05000000000000000000" pitchFamily="2" charset="2"/>
              <a:buChar char="§"/>
            </a:pPr>
            <a:endParaRPr lang="en-NZ" b="1"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Focus </a:t>
            </a:r>
            <a:r>
              <a:rPr lang="en-NZ" dirty="0">
                <a:latin typeface="Segoe UI Semilight" panose="020B0402040204020203" pitchFamily="34" charset="0"/>
                <a:cs typeface="Segoe UI Semilight" panose="020B0402040204020203" pitchFamily="34" charset="0"/>
              </a:rPr>
              <a:t>-</a:t>
            </a:r>
            <a:r>
              <a:rPr lang="en-NZ" b="1" dirty="0">
                <a:latin typeface="Segoe UI Semilight" panose="020B0402040204020203" pitchFamily="34" charset="0"/>
                <a:cs typeface="Segoe UI Semilight" panose="020B0402040204020203" pitchFamily="34" charset="0"/>
              </a:rPr>
              <a:t> </a:t>
            </a:r>
            <a:r>
              <a:rPr lang="en-NZ" dirty="0">
                <a:latin typeface="Segoe UI Semilight" panose="020B0402040204020203" pitchFamily="34" charset="0"/>
                <a:cs typeface="Segoe UI Semilight" panose="020B0402040204020203" pitchFamily="34" charset="0"/>
              </a:rPr>
              <a:t>Providing practical advice to organisations looking for</a:t>
            </a:r>
          </a:p>
          <a:p>
            <a:pPr>
              <a:buClr>
                <a:srgbClr val="E46626"/>
              </a:buClr>
            </a:pPr>
            <a:r>
              <a:rPr lang="en-NZ" dirty="0">
                <a:latin typeface="Segoe UI Semilight" panose="020B0402040204020203" pitchFamily="34" charset="0"/>
                <a:cs typeface="Segoe UI Semilight" panose="020B0402040204020203" pitchFamily="34" charset="0"/>
              </a:rPr>
              <a:t>     security expertise and guidance</a:t>
            </a:r>
          </a:p>
          <a:p>
            <a:pPr marL="285750" indent="-285750">
              <a:buClr>
                <a:srgbClr val="E46626"/>
              </a:buClr>
              <a:buFont typeface="Wingdings" panose="05000000000000000000" pitchFamily="2" charset="2"/>
              <a:buChar char="§"/>
            </a:pPr>
            <a:endParaRPr lang="en-NZ" b="1"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US" b="1" dirty="0">
                <a:latin typeface="Segoe UI Semilight" panose="020B0402040204020203" pitchFamily="34" charset="0"/>
                <a:cs typeface="Segoe UI Semilight" panose="020B0402040204020203" pitchFamily="34" charset="0"/>
              </a:rPr>
              <a:t>My passion - </a:t>
            </a:r>
            <a:r>
              <a:rPr lang="en-US" dirty="0">
                <a:latin typeface="Segoe UI Semilight" panose="020B0402040204020203" pitchFamily="34" charset="0"/>
                <a:cs typeface="Segoe UI Semilight" panose="020B0402040204020203" pitchFamily="34" charset="0"/>
              </a:rPr>
              <a:t>Is talking to people and businesses about practical security initiatives and technology, helping them remove any</a:t>
            </a:r>
          </a:p>
          <a:p>
            <a:pPr>
              <a:buClr>
                <a:srgbClr val="E46626"/>
              </a:buClr>
            </a:pPr>
            <a:r>
              <a:rPr lang="en-US" dirty="0">
                <a:latin typeface="Segoe UI Semilight" panose="020B0402040204020203" pitchFamily="34" charset="0"/>
                <a:cs typeface="Segoe UI Semilight" panose="020B0402040204020203" pitchFamily="34" charset="0"/>
              </a:rPr>
              <a:t>     industry ambiguity and focus on what’s important in their business</a:t>
            </a:r>
            <a:endParaRPr lang="en-NZ" b="1" dirty="0">
              <a:latin typeface="Segoe UI Semilight" panose="020B0402040204020203" pitchFamily="34" charset="0"/>
              <a:cs typeface="Segoe UI Semilight" panose="020B0402040204020203" pitchFamily="34" charset="0"/>
            </a:endParaRPr>
          </a:p>
          <a:p>
            <a:pPr>
              <a:buClr>
                <a:srgbClr val="E46626"/>
              </a:buClr>
            </a:pPr>
            <a:endParaRPr lang="en-NZ" b="1"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NZ" b="1" dirty="0">
                <a:latin typeface="Segoe UI Semilight" panose="020B0402040204020203" pitchFamily="34" charset="0"/>
                <a:cs typeface="Segoe UI Semilight" panose="020B0402040204020203" pitchFamily="34" charset="0"/>
              </a:rPr>
              <a:t>Outside of work - </a:t>
            </a:r>
            <a:r>
              <a:rPr lang="en-NZ" dirty="0">
                <a:latin typeface="Segoe UI Semilight" panose="020B0402040204020203" pitchFamily="34" charset="0"/>
                <a:cs typeface="Segoe UI Semilight" panose="020B0402040204020203" pitchFamily="34" charset="0"/>
              </a:rPr>
              <a:t>I’m a keen mountain biker always looking to</a:t>
            </a:r>
          </a:p>
          <a:p>
            <a:pPr>
              <a:buClr>
                <a:srgbClr val="E46626"/>
              </a:buClr>
            </a:pPr>
            <a:r>
              <a:rPr lang="en-NZ" dirty="0">
                <a:latin typeface="Segoe UI Semilight" panose="020B0402040204020203" pitchFamily="34" charset="0"/>
                <a:cs typeface="Segoe UI Semilight" panose="020B0402040204020203" pitchFamily="34" charset="0"/>
              </a:rPr>
              <a:t>     explore new trails</a:t>
            </a:r>
            <a:r>
              <a:rPr lang="en-NZ" b="1" dirty="0">
                <a:latin typeface="Segoe UI Semilight" panose="020B0402040204020203" pitchFamily="34" charset="0"/>
                <a:cs typeface="Segoe UI Semilight" panose="020B0402040204020203" pitchFamily="34" charset="0"/>
              </a:rPr>
              <a:t>!</a:t>
            </a:r>
          </a:p>
          <a:p>
            <a:pPr marL="285750" indent="-285750">
              <a:buClr>
                <a:srgbClr val="E46626"/>
              </a:buClr>
              <a:buFont typeface="Wingdings" panose="05000000000000000000" pitchFamily="2" charset="2"/>
              <a:buChar char="§"/>
            </a:pPr>
            <a:endParaRPr lang="en-NZ" b="1" dirty="0"/>
          </a:p>
          <a:p>
            <a:pPr marL="285750" indent="-285750">
              <a:buClr>
                <a:srgbClr val="E46626"/>
              </a:buClr>
              <a:buFont typeface="Wingdings" panose="05000000000000000000" pitchFamily="2" charset="2"/>
              <a:buChar char="§"/>
            </a:pPr>
            <a:endParaRPr lang="en-US" dirty="0">
              <a:solidFill>
                <a:srgbClr val="414042"/>
              </a:solidFill>
              <a:latin typeface="Segoe UI" panose="020B0502040204020203" pitchFamily="34" charset="0"/>
              <a:cs typeface="Segoe UI" panose="020B0502040204020203" pitchFamily="34" charset="0"/>
            </a:endParaRPr>
          </a:p>
          <a:p>
            <a:pPr marL="285750" indent="-285750">
              <a:buClr>
                <a:srgbClr val="E46626"/>
              </a:buClr>
              <a:buFont typeface="Wingdings" panose="05000000000000000000" pitchFamily="2" charset="2"/>
              <a:buChar char="§"/>
            </a:pPr>
            <a:endParaRPr lang="en-US" dirty="0">
              <a:solidFill>
                <a:srgbClr val="414042"/>
              </a:solidFill>
              <a:latin typeface="Segoe UI" panose="020B0502040204020203" pitchFamily="34" charset="0"/>
              <a:cs typeface="Segoe UI" panose="020B0502040204020203" pitchFamily="34" charset="0"/>
            </a:endParaRPr>
          </a:p>
          <a:p>
            <a:r>
              <a:rPr lang="en-NZ" sz="2000" dirty="0">
                <a:highlight>
                  <a:srgbClr val="FFFF00"/>
                </a:highlight>
                <a:cs typeface="Times New Roman"/>
              </a:rPr>
              <a:t> </a:t>
            </a:r>
          </a:p>
        </p:txBody>
      </p:sp>
      <p:sp>
        <p:nvSpPr>
          <p:cNvPr id="22" name="Title 1">
            <a:extLst>
              <a:ext uri="{FF2B5EF4-FFF2-40B4-BE49-F238E27FC236}">
                <a16:creationId xmlns:a16="http://schemas.microsoft.com/office/drawing/2014/main" id="{E89136BA-6426-4A8C-81A4-086C36B997B2}"/>
              </a:ext>
            </a:extLst>
          </p:cNvPr>
          <p:cNvSpPr txBox="1">
            <a:spLocks/>
          </p:cNvSpPr>
          <p:nvPr/>
        </p:nvSpPr>
        <p:spPr>
          <a:xfrm>
            <a:off x="417793" y="421850"/>
            <a:ext cx="9552925" cy="4476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300" dirty="0">
                <a:solidFill>
                  <a:srgbClr val="343434"/>
                </a:solidFill>
                <a:latin typeface="Segoe UI Semilight" panose="020B0402040204020203" pitchFamily="34" charset="0"/>
                <a:ea typeface="Segoe UI 8" panose="020B0502040204020203" pitchFamily="34" charset="0"/>
                <a:cs typeface="Segoe UI Semilight" panose="020B0402040204020203" pitchFamily="34" charset="0"/>
              </a:rPr>
              <a:t>Scott Parker </a:t>
            </a:r>
            <a:r>
              <a:rPr lang="en-AU" sz="3300" dirty="0">
                <a:solidFill>
                  <a:srgbClr val="E46626"/>
                </a:solidFill>
                <a:latin typeface="Segoe UI Semilight" panose="020B0402040204020203" pitchFamily="34" charset="0"/>
                <a:ea typeface="Segoe UI 8" panose="020B0502040204020203" pitchFamily="34" charset="0"/>
                <a:cs typeface="Segoe UI Semilight" panose="020B0402040204020203" pitchFamily="34" charset="0"/>
              </a:rPr>
              <a:t>Inde Security Architect</a:t>
            </a:r>
          </a:p>
        </p:txBody>
      </p:sp>
      <p:cxnSp>
        <p:nvCxnSpPr>
          <p:cNvPr id="23" name="Straight Connector 22">
            <a:extLst>
              <a:ext uri="{FF2B5EF4-FFF2-40B4-BE49-F238E27FC236}">
                <a16:creationId xmlns:a16="http://schemas.microsoft.com/office/drawing/2014/main" id="{9D0E59EA-A839-489E-90CF-B9868A3068F0}"/>
              </a:ext>
            </a:extLst>
          </p:cNvPr>
          <p:cNvCxnSpPr/>
          <p:nvPr/>
        </p:nvCxnSpPr>
        <p:spPr>
          <a:xfrm>
            <a:off x="522514" y="1147774"/>
            <a:ext cx="884255"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A7A6441-7C45-4063-A887-E6B5CC513A7A}"/>
              </a:ext>
            </a:extLst>
          </p:cNvPr>
          <p:cNvPicPr>
            <a:picLocks noChangeAspect="1"/>
          </p:cNvPicPr>
          <p:nvPr/>
        </p:nvPicPr>
        <p:blipFill>
          <a:blip r:embed="rId4"/>
          <a:stretch>
            <a:fillRect/>
          </a:stretch>
        </p:blipFill>
        <p:spPr>
          <a:xfrm>
            <a:off x="11047569" y="135301"/>
            <a:ext cx="857558" cy="6136647"/>
          </a:xfrm>
          <a:prstGeom prst="rect">
            <a:avLst/>
          </a:prstGeom>
        </p:spPr>
      </p:pic>
      <p:pic>
        <p:nvPicPr>
          <p:cNvPr id="3" name="Picture 2" descr="A person wearing a blue shirt&#10;&#10;Description automatically generated">
            <a:extLst>
              <a:ext uri="{FF2B5EF4-FFF2-40B4-BE49-F238E27FC236}">
                <a16:creationId xmlns:a16="http://schemas.microsoft.com/office/drawing/2014/main" id="{44C7FD19-30F9-490B-BFAF-C99A926862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4756" y="1208761"/>
            <a:ext cx="2960318" cy="4440477"/>
          </a:xfrm>
          <a:prstGeom prst="rect">
            <a:avLst/>
          </a:prstGeom>
        </p:spPr>
      </p:pic>
    </p:spTree>
    <p:extLst>
      <p:ext uri="{BB962C8B-B14F-4D97-AF65-F5344CB8AC3E}">
        <p14:creationId xmlns:p14="http://schemas.microsoft.com/office/powerpoint/2010/main" val="335265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1">
                                            <p:txEl>
                                              <p:pRg st="9" end="9"/>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1">
                                            <p:txEl>
                                              <p:pRg st="10" end="1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484DE6-898C-4889-A48F-A5EB8D890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7266" y="6477592"/>
            <a:ext cx="576941" cy="201385"/>
          </a:xfrm>
          <a:prstGeom prst="rect">
            <a:avLst/>
          </a:prstGeom>
        </p:spPr>
      </p:pic>
      <p:cxnSp>
        <p:nvCxnSpPr>
          <p:cNvPr id="20" name="Straight Connector 19">
            <a:extLst>
              <a:ext uri="{FF2B5EF4-FFF2-40B4-BE49-F238E27FC236}">
                <a16:creationId xmlns:a16="http://schemas.microsoft.com/office/drawing/2014/main" id="{1EB98FCC-8B2C-4A0E-8507-05DA76982925}"/>
              </a:ext>
            </a:extLst>
          </p:cNvPr>
          <p:cNvCxnSpPr/>
          <p:nvPr/>
        </p:nvCxnSpPr>
        <p:spPr>
          <a:xfrm flipH="1">
            <a:off x="417794" y="6326633"/>
            <a:ext cx="11356413" cy="0"/>
          </a:xfrm>
          <a:prstGeom prst="line">
            <a:avLst/>
          </a:prstGeom>
          <a:ln>
            <a:solidFill>
              <a:srgbClr val="8A8A89"/>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976D539-334D-4921-868C-9093AB2E8E24}"/>
              </a:ext>
            </a:extLst>
          </p:cNvPr>
          <p:cNvSpPr/>
          <p:nvPr/>
        </p:nvSpPr>
        <p:spPr>
          <a:xfrm>
            <a:off x="522514" y="1736656"/>
            <a:ext cx="7669444" cy="954107"/>
          </a:xfrm>
          <a:prstGeom prst="rect">
            <a:avLst/>
          </a:prstGeom>
        </p:spPr>
        <p:txBody>
          <a:bodyPr wrap="square">
            <a:spAutoFit/>
          </a:bodyPr>
          <a:lstStyle/>
          <a:p>
            <a:pPr marL="285750" indent="-285750">
              <a:buClr>
                <a:srgbClr val="E46626"/>
              </a:buClr>
              <a:buFont typeface="Wingdings" panose="05000000000000000000" pitchFamily="2" charset="2"/>
              <a:buChar char="§"/>
            </a:pPr>
            <a:endParaRPr lang="en-US" dirty="0">
              <a:solidFill>
                <a:srgbClr val="414042"/>
              </a:solidFill>
              <a:latin typeface="Segoe UI" panose="020B0502040204020203" pitchFamily="34" charset="0"/>
              <a:cs typeface="Segoe UI" panose="020B0502040204020203" pitchFamily="34" charset="0"/>
            </a:endParaRPr>
          </a:p>
          <a:p>
            <a:pPr>
              <a:buClr>
                <a:srgbClr val="E46626"/>
              </a:buClr>
            </a:pPr>
            <a:endParaRPr lang="en-US" dirty="0">
              <a:solidFill>
                <a:srgbClr val="414042"/>
              </a:solidFill>
              <a:latin typeface="Segoe UI" panose="020B0502040204020203" pitchFamily="34" charset="0"/>
              <a:cs typeface="Segoe UI" panose="020B0502040204020203" pitchFamily="34" charset="0"/>
            </a:endParaRPr>
          </a:p>
          <a:p>
            <a:r>
              <a:rPr lang="en-NZ" sz="2000" dirty="0">
                <a:highlight>
                  <a:srgbClr val="FFFF00"/>
                </a:highlight>
                <a:cs typeface="Times New Roman"/>
              </a:rPr>
              <a:t> </a:t>
            </a:r>
          </a:p>
        </p:txBody>
      </p:sp>
      <p:sp>
        <p:nvSpPr>
          <p:cNvPr id="22" name="Title 1">
            <a:extLst>
              <a:ext uri="{FF2B5EF4-FFF2-40B4-BE49-F238E27FC236}">
                <a16:creationId xmlns:a16="http://schemas.microsoft.com/office/drawing/2014/main" id="{E89136BA-6426-4A8C-81A4-086C36B997B2}"/>
              </a:ext>
            </a:extLst>
          </p:cNvPr>
          <p:cNvSpPr txBox="1">
            <a:spLocks/>
          </p:cNvSpPr>
          <p:nvPr/>
        </p:nvSpPr>
        <p:spPr>
          <a:xfrm>
            <a:off x="417794" y="421850"/>
            <a:ext cx="7110348" cy="4476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300" dirty="0">
                <a:solidFill>
                  <a:srgbClr val="E46626"/>
                </a:solidFill>
                <a:latin typeface="Segoe UI Semilight" panose="020B0402040204020203" pitchFamily="34" charset="0"/>
                <a:ea typeface="Segoe UI 8" panose="020B0502040204020203" pitchFamily="34" charset="0"/>
                <a:cs typeface="Segoe UI Semilight" panose="020B0402040204020203" pitchFamily="34" charset="0"/>
              </a:rPr>
              <a:t>Inde</a:t>
            </a:r>
            <a:r>
              <a:rPr lang="en-AU" sz="3300" dirty="0">
                <a:solidFill>
                  <a:srgbClr val="343434"/>
                </a:solidFill>
                <a:latin typeface="Segoe UI Semilight" panose="020B0402040204020203" pitchFamily="34" charset="0"/>
                <a:ea typeface="Segoe UI 8" panose="020B0502040204020203" pitchFamily="34" charset="0"/>
                <a:cs typeface="Segoe UI Semilight" panose="020B0402040204020203" pitchFamily="34" charset="0"/>
              </a:rPr>
              <a:t> </a:t>
            </a:r>
            <a:r>
              <a:rPr lang="en-AU" sz="3300" dirty="0">
                <a:latin typeface="Segoe UI Semilight" panose="020B0402040204020203" pitchFamily="34" charset="0"/>
                <a:ea typeface="Segoe UI 8" panose="020B0502040204020203" pitchFamily="34" charset="0"/>
                <a:cs typeface="Segoe UI Semilight" panose="020B0402040204020203" pitchFamily="34" charset="0"/>
              </a:rPr>
              <a:t>Security Team/SoC</a:t>
            </a:r>
          </a:p>
        </p:txBody>
      </p:sp>
      <p:cxnSp>
        <p:nvCxnSpPr>
          <p:cNvPr id="23" name="Straight Connector 22">
            <a:extLst>
              <a:ext uri="{FF2B5EF4-FFF2-40B4-BE49-F238E27FC236}">
                <a16:creationId xmlns:a16="http://schemas.microsoft.com/office/drawing/2014/main" id="{9D0E59EA-A839-489E-90CF-B9868A3068F0}"/>
              </a:ext>
            </a:extLst>
          </p:cNvPr>
          <p:cNvCxnSpPr/>
          <p:nvPr/>
        </p:nvCxnSpPr>
        <p:spPr>
          <a:xfrm>
            <a:off x="522514" y="1147774"/>
            <a:ext cx="884255"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A7A6441-7C45-4063-A887-E6B5CC513A7A}"/>
              </a:ext>
            </a:extLst>
          </p:cNvPr>
          <p:cNvPicPr>
            <a:picLocks noChangeAspect="1"/>
          </p:cNvPicPr>
          <p:nvPr/>
        </p:nvPicPr>
        <p:blipFill>
          <a:blip r:embed="rId4"/>
          <a:stretch>
            <a:fillRect/>
          </a:stretch>
        </p:blipFill>
        <p:spPr>
          <a:xfrm>
            <a:off x="11047569" y="135301"/>
            <a:ext cx="857558" cy="6136647"/>
          </a:xfrm>
          <a:prstGeom prst="rect">
            <a:avLst/>
          </a:prstGeom>
        </p:spPr>
      </p:pic>
      <p:sp>
        <p:nvSpPr>
          <p:cNvPr id="8" name="Title 1">
            <a:extLst>
              <a:ext uri="{FF2B5EF4-FFF2-40B4-BE49-F238E27FC236}">
                <a16:creationId xmlns:a16="http://schemas.microsoft.com/office/drawing/2014/main" id="{4C42B3D8-FFC4-4D5C-B39F-1ACB67043CE6}"/>
              </a:ext>
            </a:extLst>
          </p:cNvPr>
          <p:cNvSpPr txBox="1">
            <a:spLocks/>
          </p:cNvSpPr>
          <p:nvPr/>
        </p:nvSpPr>
        <p:spPr>
          <a:xfrm>
            <a:off x="2373942" y="2690763"/>
            <a:ext cx="7110348" cy="156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300" dirty="0">
                <a:solidFill>
                  <a:srgbClr val="343434"/>
                </a:solidFill>
                <a:latin typeface="Segoe UI Semilight" panose="020B0402040204020203" pitchFamily="34" charset="0"/>
                <a:ea typeface="Segoe UI 8" panose="020B0502040204020203" pitchFamily="34" charset="0"/>
                <a:cs typeface="Segoe UI Semilight" panose="020B0402040204020203" pitchFamily="34" charset="0"/>
              </a:rPr>
              <a:t>What is the </a:t>
            </a:r>
            <a:r>
              <a:rPr lang="en-AU" sz="3300" dirty="0">
                <a:solidFill>
                  <a:srgbClr val="E46626"/>
                </a:solidFill>
                <a:latin typeface="Segoe UI Semilight" panose="020B0402040204020203" pitchFamily="34" charset="0"/>
                <a:ea typeface="Segoe UI 8" panose="020B0502040204020203" pitchFamily="34" charset="0"/>
                <a:cs typeface="Segoe UI Semilight" panose="020B0402040204020203" pitchFamily="34" charset="0"/>
              </a:rPr>
              <a:t>Value</a:t>
            </a:r>
            <a:r>
              <a:rPr lang="en-AU" sz="3300" dirty="0">
                <a:solidFill>
                  <a:srgbClr val="343434"/>
                </a:solidFill>
                <a:latin typeface="Segoe UI Semilight" panose="020B0402040204020203" pitchFamily="34" charset="0"/>
                <a:ea typeface="Segoe UI 8" panose="020B0502040204020203" pitchFamily="34" charset="0"/>
                <a:cs typeface="Segoe UI Semilight" panose="020B0402040204020203" pitchFamily="34" charset="0"/>
              </a:rPr>
              <a:t> Proposition?</a:t>
            </a:r>
            <a:endParaRPr lang="en-AU" sz="3300" dirty="0">
              <a:solidFill>
                <a:srgbClr val="E46626"/>
              </a:solidFill>
              <a:latin typeface="Segoe UI Semilight" panose="020B0402040204020203" pitchFamily="34" charset="0"/>
              <a:ea typeface="Segoe UI 8" panose="020B0502040204020203" pitchFamily="34" charset="0"/>
              <a:cs typeface="Segoe UI Semilight" panose="020B0402040204020203" pitchFamily="34" charset="0"/>
            </a:endParaRPr>
          </a:p>
        </p:txBody>
      </p:sp>
    </p:spTree>
    <p:extLst>
      <p:ext uri="{BB962C8B-B14F-4D97-AF65-F5344CB8AC3E}">
        <p14:creationId xmlns:p14="http://schemas.microsoft.com/office/powerpoint/2010/main" val="294180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xEl>
                                              <p:pRg st="2" end="2"/>
                                            </p:txEl>
                                          </p:spTgt>
                                        </p:tgtEl>
                                        <p:attrNameLst>
                                          <p:attrName>style.visibility</p:attrName>
                                        </p:attrNameLst>
                                      </p:cBhvr>
                                      <p:to>
                                        <p:strVal val="visible"/>
                                      </p:to>
                                    </p:se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2"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484DE6-898C-4889-A48F-A5EB8D890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7266" y="6477592"/>
            <a:ext cx="576941" cy="201385"/>
          </a:xfrm>
          <a:prstGeom prst="rect">
            <a:avLst/>
          </a:prstGeom>
        </p:spPr>
      </p:pic>
      <p:cxnSp>
        <p:nvCxnSpPr>
          <p:cNvPr id="20" name="Straight Connector 19">
            <a:extLst>
              <a:ext uri="{FF2B5EF4-FFF2-40B4-BE49-F238E27FC236}">
                <a16:creationId xmlns:a16="http://schemas.microsoft.com/office/drawing/2014/main" id="{1EB98FCC-8B2C-4A0E-8507-05DA76982925}"/>
              </a:ext>
            </a:extLst>
          </p:cNvPr>
          <p:cNvCxnSpPr/>
          <p:nvPr/>
        </p:nvCxnSpPr>
        <p:spPr>
          <a:xfrm flipH="1">
            <a:off x="417794" y="6326633"/>
            <a:ext cx="11356413" cy="0"/>
          </a:xfrm>
          <a:prstGeom prst="line">
            <a:avLst/>
          </a:prstGeom>
          <a:ln>
            <a:solidFill>
              <a:srgbClr val="8A8A89"/>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976D539-334D-4921-868C-9093AB2E8E24}"/>
              </a:ext>
            </a:extLst>
          </p:cNvPr>
          <p:cNvSpPr/>
          <p:nvPr/>
        </p:nvSpPr>
        <p:spPr>
          <a:xfrm>
            <a:off x="522514" y="1736656"/>
            <a:ext cx="7669444" cy="954107"/>
          </a:xfrm>
          <a:prstGeom prst="rect">
            <a:avLst/>
          </a:prstGeom>
        </p:spPr>
        <p:txBody>
          <a:bodyPr wrap="square">
            <a:spAutoFit/>
          </a:bodyPr>
          <a:lstStyle/>
          <a:p>
            <a:pPr marL="285750" indent="-285750">
              <a:buClr>
                <a:srgbClr val="E46626"/>
              </a:buClr>
              <a:buFont typeface="Wingdings" panose="05000000000000000000" pitchFamily="2" charset="2"/>
              <a:buChar char="§"/>
            </a:pPr>
            <a:endParaRPr lang="en-US" dirty="0">
              <a:solidFill>
                <a:srgbClr val="414042"/>
              </a:solidFill>
              <a:latin typeface="Segoe UI" panose="020B0502040204020203" pitchFamily="34" charset="0"/>
              <a:cs typeface="Segoe UI" panose="020B0502040204020203" pitchFamily="34" charset="0"/>
            </a:endParaRPr>
          </a:p>
          <a:p>
            <a:pPr>
              <a:buClr>
                <a:srgbClr val="E46626"/>
              </a:buClr>
            </a:pPr>
            <a:endParaRPr lang="en-US" dirty="0">
              <a:solidFill>
                <a:srgbClr val="414042"/>
              </a:solidFill>
              <a:latin typeface="Segoe UI" panose="020B0502040204020203" pitchFamily="34" charset="0"/>
              <a:cs typeface="Segoe UI" panose="020B0502040204020203" pitchFamily="34" charset="0"/>
            </a:endParaRPr>
          </a:p>
          <a:p>
            <a:r>
              <a:rPr lang="en-NZ" sz="2000" dirty="0">
                <a:highlight>
                  <a:srgbClr val="FFFF00"/>
                </a:highlight>
                <a:cs typeface="Times New Roman"/>
              </a:rPr>
              <a:t> </a:t>
            </a:r>
          </a:p>
        </p:txBody>
      </p:sp>
      <p:sp>
        <p:nvSpPr>
          <p:cNvPr id="22" name="Title 1">
            <a:extLst>
              <a:ext uri="{FF2B5EF4-FFF2-40B4-BE49-F238E27FC236}">
                <a16:creationId xmlns:a16="http://schemas.microsoft.com/office/drawing/2014/main" id="{E89136BA-6426-4A8C-81A4-086C36B997B2}"/>
              </a:ext>
            </a:extLst>
          </p:cNvPr>
          <p:cNvSpPr txBox="1">
            <a:spLocks/>
          </p:cNvSpPr>
          <p:nvPr/>
        </p:nvSpPr>
        <p:spPr>
          <a:xfrm>
            <a:off x="417793" y="421850"/>
            <a:ext cx="10779471" cy="4476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300" dirty="0">
                <a:solidFill>
                  <a:srgbClr val="E98451"/>
                </a:solidFill>
                <a:latin typeface="Segoe UI Semilight" panose="020B0402040204020203" pitchFamily="34" charset="0"/>
                <a:ea typeface="Segoe UI 8" panose="020B0502040204020203" pitchFamily="34" charset="0"/>
                <a:cs typeface="Segoe UI Semilight" panose="020B0402040204020203" pitchFamily="34" charset="0"/>
              </a:rPr>
              <a:t>Can</a:t>
            </a:r>
            <a:r>
              <a:rPr lang="en-AU" sz="3300" dirty="0">
                <a:latin typeface="Segoe UI Semilight" panose="020B0402040204020203" pitchFamily="34" charset="0"/>
                <a:ea typeface="Segoe UI 8" panose="020B0502040204020203" pitchFamily="34" charset="0"/>
                <a:cs typeface="Segoe UI Semilight" panose="020B0402040204020203" pitchFamily="34" charset="0"/>
              </a:rPr>
              <a:t> Your Organisation Answer the following Questions?</a:t>
            </a:r>
          </a:p>
        </p:txBody>
      </p:sp>
      <p:cxnSp>
        <p:nvCxnSpPr>
          <p:cNvPr id="23" name="Straight Connector 22">
            <a:extLst>
              <a:ext uri="{FF2B5EF4-FFF2-40B4-BE49-F238E27FC236}">
                <a16:creationId xmlns:a16="http://schemas.microsoft.com/office/drawing/2014/main" id="{9D0E59EA-A839-489E-90CF-B9868A3068F0}"/>
              </a:ext>
            </a:extLst>
          </p:cNvPr>
          <p:cNvCxnSpPr/>
          <p:nvPr/>
        </p:nvCxnSpPr>
        <p:spPr>
          <a:xfrm>
            <a:off x="522514" y="1147774"/>
            <a:ext cx="884255"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A7A6441-7C45-4063-A887-E6B5CC513A7A}"/>
              </a:ext>
            </a:extLst>
          </p:cNvPr>
          <p:cNvPicPr>
            <a:picLocks noChangeAspect="1"/>
          </p:cNvPicPr>
          <p:nvPr/>
        </p:nvPicPr>
        <p:blipFill>
          <a:blip r:embed="rId4"/>
          <a:stretch>
            <a:fillRect/>
          </a:stretch>
        </p:blipFill>
        <p:spPr>
          <a:xfrm>
            <a:off x="11047569" y="135301"/>
            <a:ext cx="857558" cy="6136647"/>
          </a:xfrm>
          <a:prstGeom prst="rect">
            <a:avLst/>
          </a:prstGeom>
        </p:spPr>
      </p:pic>
      <p:sp>
        <p:nvSpPr>
          <p:cNvPr id="8" name="Title 1">
            <a:extLst>
              <a:ext uri="{FF2B5EF4-FFF2-40B4-BE49-F238E27FC236}">
                <a16:creationId xmlns:a16="http://schemas.microsoft.com/office/drawing/2014/main" id="{4C42B3D8-FFC4-4D5C-B39F-1ACB67043CE6}"/>
              </a:ext>
            </a:extLst>
          </p:cNvPr>
          <p:cNvSpPr txBox="1">
            <a:spLocks/>
          </p:cNvSpPr>
          <p:nvPr/>
        </p:nvSpPr>
        <p:spPr>
          <a:xfrm>
            <a:off x="522514" y="1253774"/>
            <a:ext cx="10779472" cy="156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dirty="0">
              <a:solidFill>
                <a:srgbClr val="343434"/>
              </a:solidFill>
              <a:latin typeface="Segoe UI Semibold"/>
              <a:ea typeface="Segoe UI 8" panose="020B0502040204020203" pitchFamily="34" charset="0"/>
              <a:cs typeface="Segoe UI Semibold"/>
            </a:endParaRPr>
          </a:p>
          <a:p>
            <a:pPr marL="457200" indent="-457200">
              <a:buFont typeface="+mj-lt"/>
              <a:buAutoNum type="arabicPeriod"/>
            </a:pPr>
            <a:r>
              <a:rPr lang="en-US" sz="2400" dirty="0">
                <a:latin typeface="Segoe UI Semilight" panose="020B0402040204020203" pitchFamily="34" charset="0"/>
                <a:ea typeface="Segoe UI 8" panose="020B0502040204020203" pitchFamily="34" charset="0"/>
                <a:cs typeface="Segoe UI Semilight" panose="020B0402040204020203" pitchFamily="34" charset="0"/>
              </a:rPr>
              <a:t>Do you have the visibility and tooling to detect system or credential compromise?</a:t>
            </a:r>
          </a:p>
          <a:p>
            <a:pPr marL="457200" indent="-457200">
              <a:buFont typeface="+mj-lt"/>
              <a:buAutoNum type="arabicPeriod"/>
            </a:pPr>
            <a:endParaRPr lang="en-US" sz="2400" dirty="0">
              <a:latin typeface="Segoe UI Semilight" panose="020B0402040204020203" pitchFamily="34" charset="0"/>
              <a:ea typeface="Segoe UI 8" panose="020B0502040204020203" pitchFamily="34" charset="0"/>
              <a:cs typeface="Segoe UI Semilight" panose="020B0402040204020203" pitchFamily="34" charset="0"/>
            </a:endParaRPr>
          </a:p>
          <a:p>
            <a:pPr marL="457200" indent="-457200">
              <a:buFont typeface="+mj-lt"/>
              <a:buAutoNum type="arabicPeriod"/>
            </a:pPr>
            <a:r>
              <a:rPr lang="en-US" sz="2400" dirty="0">
                <a:latin typeface="Segoe UI Semilight" panose="020B0402040204020203" pitchFamily="34" charset="0"/>
                <a:ea typeface="Segoe UI 8" panose="020B0502040204020203" pitchFamily="34" charset="0"/>
                <a:cs typeface="Segoe UI Semilight" panose="020B0402040204020203" pitchFamily="34" charset="0"/>
              </a:rPr>
              <a:t>Do you know what compromise looks like and what indicators/evidence to look for to confirm/deny?</a:t>
            </a:r>
          </a:p>
          <a:p>
            <a:pPr marL="457200" indent="-457200">
              <a:buFont typeface="+mj-lt"/>
              <a:buAutoNum type="arabicPeriod"/>
            </a:pPr>
            <a:endParaRPr lang="en-US" sz="2400" dirty="0">
              <a:latin typeface="Segoe UI Semilight" panose="020B0402040204020203" pitchFamily="34" charset="0"/>
              <a:ea typeface="Segoe UI 8" panose="020B0502040204020203" pitchFamily="34" charset="0"/>
              <a:cs typeface="Segoe UI Semilight" panose="020B0402040204020203" pitchFamily="34" charset="0"/>
            </a:endParaRPr>
          </a:p>
          <a:p>
            <a:pPr marL="457200" indent="-457200">
              <a:buFont typeface="+mj-lt"/>
              <a:buAutoNum type="arabicPeriod"/>
            </a:pPr>
            <a:r>
              <a:rPr lang="en-US" sz="2400" dirty="0">
                <a:latin typeface="Segoe UI Semilight" panose="020B0402040204020203" pitchFamily="34" charset="0"/>
                <a:ea typeface="Segoe UI 8" panose="020B0502040204020203" pitchFamily="34" charset="0"/>
                <a:cs typeface="Segoe UI Semilight" panose="020B0402040204020203" pitchFamily="34" charset="0"/>
              </a:rPr>
              <a:t>If compromise was detected, do you know what to do next /or how to remediate it? </a:t>
            </a:r>
            <a:endParaRPr lang="en-AU" sz="2400" dirty="0">
              <a:latin typeface="Segoe UI Semilight" panose="020B0402040204020203" pitchFamily="34" charset="0"/>
              <a:ea typeface="Segoe UI 8" panose="020B0502040204020203" pitchFamily="34" charset="0"/>
              <a:cs typeface="Segoe UI Semilight" panose="020B0402040204020203" pitchFamily="34" charset="0"/>
            </a:endParaRPr>
          </a:p>
        </p:txBody>
      </p:sp>
    </p:spTree>
    <p:extLst>
      <p:ext uri="{BB962C8B-B14F-4D97-AF65-F5344CB8AC3E}">
        <p14:creationId xmlns:p14="http://schemas.microsoft.com/office/powerpoint/2010/main" val="355862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xEl>
                                              <p:pRg st="2" end="2"/>
                                            </p:txEl>
                                          </p:spTgt>
                                        </p:tgtEl>
                                        <p:attrNameLst>
                                          <p:attrName>style.visibility</p:attrName>
                                        </p:attrNameLst>
                                      </p:cBhvr>
                                      <p:to>
                                        <p:strVal val="visible"/>
                                      </p:to>
                                    </p:se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2"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3484DE6-898C-4889-A48F-A5EB8D890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7266" y="6477592"/>
            <a:ext cx="576941" cy="201385"/>
          </a:xfrm>
          <a:prstGeom prst="rect">
            <a:avLst/>
          </a:prstGeom>
        </p:spPr>
      </p:pic>
      <p:cxnSp>
        <p:nvCxnSpPr>
          <p:cNvPr id="20" name="Straight Connector 19">
            <a:extLst>
              <a:ext uri="{FF2B5EF4-FFF2-40B4-BE49-F238E27FC236}">
                <a16:creationId xmlns:a16="http://schemas.microsoft.com/office/drawing/2014/main" id="{1EB98FCC-8B2C-4A0E-8507-05DA76982925}"/>
              </a:ext>
            </a:extLst>
          </p:cNvPr>
          <p:cNvCxnSpPr/>
          <p:nvPr/>
        </p:nvCxnSpPr>
        <p:spPr>
          <a:xfrm flipH="1">
            <a:off x="417794" y="6326633"/>
            <a:ext cx="11356413" cy="0"/>
          </a:xfrm>
          <a:prstGeom prst="line">
            <a:avLst/>
          </a:prstGeom>
          <a:ln>
            <a:solidFill>
              <a:srgbClr val="8A8A89"/>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976D539-334D-4921-868C-9093AB2E8E24}"/>
              </a:ext>
            </a:extLst>
          </p:cNvPr>
          <p:cNvSpPr/>
          <p:nvPr/>
        </p:nvSpPr>
        <p:spPr>
          <a:xfrm>
            <a:off x="522514" y="1433009"/>
            <a:ext cx="9698724" cy="4585871"/>
          </a:xfrm>
          <a:prstGeom prst="rect">
            <a:avLst/>
          </a:prstGeom>
        </p:spPr>
        <p:txBody>
          <a:bodyPr wrap="square">
            <a:spAutoFit/>
          </a:bodyPr>
          <a:lstStyle/>
          <a:p>
            <a:pPr marL="285750" indent="-285750">
              <a:buClr>
                <a:srgbClr val="E46626"/>
              </a:buClr>
              <a:buFont typeface="Wingdings" panose="05000000000000000000" pitchFamily="2" charset="2"/>
              <a:buChar char="§"/>
            </a:pPr>
            <a:r>
              <a:rPr lang="en-NZ" dirty="0">
                <a:latin typeface="Segoe UI Semilight" panose="020B0402040204020203" pitchFamily="34" charset="0"/>
                <a:cs typeface="Segoe UI Semilight" panose="020B0402040204020203" pitchFamily="34" charset="0"/>
              </a:rPr>
              <a:t>The Inde Security team can assist you with answering those three simple questions!</a:t>
            </a:r>
          </a:p>
          <a:p>
            <a:pPr>
              <a:buClr>
                <a:srgbClr val="E46626"/>
              </a:buClr>
            </a:pPr>
            <a:endParaRPr lang="en-NZ"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NZ" dirty="0">
                <a:latin typeface="Segoe UI Semilight" panose="020B0402040204020203" pitchFamily="34" charset="0"/>
                <a:cs typeface="Segoe UI Semilight" panose="020B0402040204020203" pitchFamily="34" charset="0"/>
              </a:rPr>
              <a:t>We have experience with a proven track record of identifying compromise for our clients</a:t>
            </a:r>
          </a:p>
          <a:p>
            <a:pPr>
              <a:buClr>
                <a:srgbClr val="E46626"/>
              </a:buClr>
            </a:pPr>
            <a:endParaRPr lang="en-NZ"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US" dirty="0">
                <a:latin typeface="Segoe UI Semilight" panose="020B0402040204020203" pitchFamily="34" charset="0"/>
                <a:cs typeface="Segoe UI Semilight" panose="020B0402040204020203" pitchFamily="34" charset="0"/>
              </a:rPr>
              <a:t>Were a work with company, preferring to work alongside your team to implement and pro-actively manage security to meet requirements; this ensures effectiveness of controls plus also makes us flexible!</a:t>
            </a:r>
          </a:p>
          <a:p>
            <a:pPr>
              <a:buClr>
                <a:srgbClr val="E46626"/>
              </a:buClr>
            </a:pPr>
            <a:endParaRPr lang="en-US"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US" dirty="0">
                <a:latin typeface="Segoe UI Semilight" panose="020B0402040204020203" pitchFamily="34" charset="0"/>
                <a:cs typeface="Segoe UI Semilight" panose="020B0402040204020203" pitchFamily="34" charset="0"/>
              </a:rPr>
              <a:t>Transparency; we give you access to the same tools we use, well even show you how to use it if there is interest</a:t>
            </a:r>
          </a:p>
          <a:p>
            <a:pPr>
              <a:buClr>
                <a:srgbClr val="E46626"/>
              </a:buClr>
            </a:pPr>
            <a:endParaRPr lang="en-US" dirty="0">
              <a:latin typeface="Segoe UI Semilight" panose="020B0402040204020203" pitchFamily="34" charset="0"/>
              <a:cs typeface="Segoe UI Semilight" panose="020B0402040204020203" pitchFamily="34" charset="0"/>
            </a:endParaRPr>
          </a:p>
          <a:p>
            <a:pPr marL="285750" indent="-285750">
              <a:buClr>
                <a:srgbClr val="E46626"/>
              </a:buClr>
              <a:buFont typeface="Wingdings" panose="05000000000000000000" pitchFamily="2" charset="2"/>
              <a:buChar char="§"/>
            </a:pPr>
            <a:r>
              <a:rPr lang="en-US" dirty="0">
                <a:latin typeface="Segoe UI Semilight" panose="020B0402040204020203" pitchFamily="34" charset="0"/>
                <a:cs typeface="Segoe UI Semilight" panose="020B0402040204020203" pitchFamily="34" charset="0"/>
              </a:rPr>
              <a:t>Continual research / investigation into latest threat / exploits / breaches</a:t>
            </a:r>
          </a:p>
          <a:p>
            <a:pPr>
              <a:buClr>
                <a:srgbClr val="E46626"/>
              </a:buClr>
            </a:pPr>
            <a:r>
              <a:rPr lang="en-US" dirty="0">
                <a:latin typeface="Segoe UI Semilight" panose="020B0402040204020203" pitchFamily="34" charset="0"/>
                <a:cs typeface="Segoe UI Semilight" panose="020B0402040204020203" pitchFamily="34" charset="0"/>
              </a:rPr>
              <a:t>    (we break then down in team sessions to understand if the tooling and alerting we </a:t>
            </a:r>
          </a:p>
          <a:p>
            <a:pPr>
              <a:buClr>
                <a:srgbClr val="E46626"/>
              </a:buClr>
            </a:pPr>
            <a:r>
              <a:rPr lang="en-US" dirty="0">
                <a:latin typeface="Segoe UI Semilight" panose="020B0402040204020203" pitchFamily="34" charset="0"/>
                <a:cs typeface="Segoe UI Semilight" panose="020B0402040204020203" pitchFamily="34" charset="0"/>
              </a:rPr>
              <a:t>    have in place for our clients would have detected/ been effective)</a:t>
            </a:r>
          </a:p>
          <a:p>
            <a:pPr marL="285750" indent="-285750">
              <a:buClr>
                <a:srgbClr val="E46626"/>
              </a:buClr>
              <a:buFont typeface="Wingdings" panose="05000000000000000000" pitchFamily="2" charset="2"/>
              <a:buChar char="§"/>
            </a:pPr>
            <a:endParaRPr lang="en-US" sz="2000" dirty="0">
              <a:cs typeface="Times New Roman"/>
            </a:endParaRPr>
          </a:p>
          <a:p>
            <a:pPr marL="285750" indent="-285750">
              <a:buClr>
                <a:srgbClr val="E46626"/>
              </a:buClr>
              <a:buFont typeface="Wingdings" panose="05000000000000000000" pitchFamily="2" charset="2"/>
              <a:buChar char="§"/>
            </a:pPr>
            <a:endParaRPr lang="en-NZ" sz="2000" dirty="0">
              <a:highlight>
                <a:srgbClr val="FFFF00"/>
              </a:highlight>
              <a:cs typeface="Times New Roman"/>
            </a:endParaRPr>
          </a:p>
        </p:txBody>
      </p:sp>
      <p:sp>
        <p:nvSpPr>
          <p:cNvPr id="22" name="Title 1">
            <a:extLst>
              <a:ext uri="{FF2B5EF4-FFF2-40B4-BE49-F238E27FC236}">
                <a16:creationId xmlns:a16="http://schemas.microsoft.com/office/drawing/2014/main" id="{E89136BA-6426-4A8C-81A4-086C36B997B2}"/>
              </a:ext>
            </a:extLst>
          </p:cNvPr>
          <p:cNvSpPr txBox="1">
            <a:spLocks/>
          </p:cNvSpPr>
          <p:nvPr/>
        </p:nvSpPr>
        <p:spPr>
          <a:xfrm>
            <a:off x="417794" y="421850"/>
            <a:ext cx="7110348" cy="4476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300" dirty="0">
                <a:solidFill>
                  <a:srgbClr val="E46626"/>
                </a:solidFill>
                <a:latin typeface="Segoe UI Semilight"/>
                <a:ea typeface="Segoe UI 8" panose="020B0502040204020203" pitchFamily="34" charset="0"/>
                <a:cs typeface="Segoe UI Semilight"/>
              </a:rPr>
              <a:t>Inde</a:t>
            </a:r>
            <a:r>
              <a:rPr lang="en-AU" sz="3300" dirty="0">
                <a:solidFill>
                  <a:srgbClr val="343434"/>
                </a:solidFill>
                <a:latin typeface="Segoe UI Semibold"/>
                <a:ea typeface="Segoe UI 8" panose="020B0502040204020203" pitchFamily="34" charset="0"/>
                <a:cs typeface="Segoe UI Semibold"/>
              </a:rPr>
              <a:t> </a:t>
            </a:r>
            <a:r>
              <a:rPr lang="en-AU" sz="3300" dirty="0">
                <a:latin typeface="Segoe UI Semilight" panose="020B0402040204020203" pitchFamily="34" charset="0"/>
                <a:ea typeface="Segoe UI 8" panose="020B0502040204020203" pitchFamily="34" charset="0"/>
                <a:cs typeface="Segoe UI Semilight" panose="020B0402040204020203" pitchFamily="34" charset="0"/>
              </a:rPr>
              <a:t>Security Team/SoC</a:t>
            </a:r>
          </a:p>
        </p:txBody>
      </p:sp>
      <p:cxnSp>
        <p:nvCxnSpPr>
          <p:cNvPr id="23" name="Straight Connector 22">
            <a:extLst>
              <a:ext uri="{FF2B5EF4-FFF2-40B4-BE49-F238E27FC236}">
                <a16:creationId xmlns:a16="http://schemas.microsoft.com/office/drawing/2014/main" id="{9D0E59EA-A839-489E-90CF-B9868A3068F0}"/>
              </a:ext>
            </a:extLst>
          </p:cNvPr>
          <p:cNvCxnSpPr/>
          <p:nvPr/>
        </p:nvCxnSpPr>
        <p:spPr>
          <a:xfrm>
            <a:off x="522514" y="1147774"/>
            <a:ext cx="884255" cy="0"/>
          </a:xfrm>
          <a:prstGeom prst="line">
            <a:avLst/>
          </a:prstGeom>
          <a:ln w="38100">
            <a:solidFill>
              <a:srgbClr val="E46626"/>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A7A6441-7C45-4063-A887-E6B5CC513A7A}"/>
              </a:ext>
            </a:extLst>
          </p:cNvPr>
          <p:cNvPicPr>
            <a:picLocks noChangeAspect="1"/>
          </p:cNvPicPr>
          <p:nvPr/>
        </p:nvPicPr>
        <p:blipFill>
          <a:blip r:embed="rId4"/>
          <a:stretch>
            <a:fillRect/>
          </a:stretch>
        </p:blipFill>
        <p:spPr>
          <a:xfrm>
            <a:off x="11047569" y="135301"/>
            <a:ext cx="857558" cy="6136647"/>
          </a:xfrm>
          <a:prstGeom prst="rect">
            <a:avLst/>
          </a:prstGeom>
        </p:spPr>
      </p:pic>
      <p:sp>
        <p:nvSpPr>
          <p:cNvPr id="8" name="Title 1">
            <a:extLst>
              <a:ext uri="{FF2B5EF4-FFF2-40B4-BE49-F238E27FC236}">
                <a16:creationId xmlns:a16="http://schemas.microsoft.com/office/drawing/2014/main" id="{4C42B3D8-FFC4-4D5C-B39F-1ACB67043CE6}"/>
              </a:ext>
            </a:extLst>
          </p:cNvPr>
          <p:cNvSpPr txBox="1">
            <a:spLocks/>
          </p:cNvSpPr>
          <p:nvPr/>
        </p:nvSpPr>
        <p:spPr>
          <a:xfrm>
            <a:off x="802062" y="1432274"/>
            <a:ext cx="7110348" cy="156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3300" dirty="0">
              <a:solidFill>
                <a:srgbClr val="E46626"/>
              </a:solidFill>
              <a:latin typeface="Segoe UI Semilight" panose="020B0402040204020203" pitchFamily="34" charset="0"/>
              <a:ea typeface="Segoe UI 8" panose="020B0502040204020203" pitchFamily="34" charset="0"/>
              <a:cs typeface="Segoe UI Semilight" panose="020B0402040204020203" pitchFamily="34" charset="0"/>
            </a:endParaRPr>
          </a:p>
        </p:txBody>
      </p:sp>
    </p:spTree>
    <p:extLst>
      <p:ext uri="{BB962C8B-B14F-4D97-AF65-F5344CB8AC3E}">
        <p14:creationId xmlns:p14="http://schemas.microsoft.com/office/powerpoint/2010/main" val="412601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grpId="0" nodeType="withEffect" nodePh="1">
                                  <p:stCondLst>
                                    <p:cond delay="0"/>
                                  </p:stCondLst>
                                  <p:endCondLst>
                                    <p:cond evt="begin" delay="0">
                                      <p:tn val="12"/>
                                    </p:cond>
                                  </p:end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F63E27C-51AA-4FFF-B9D0-217966D16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6023" y="1488"/>
            <a:ext cx="4315977" cy="4419609"/>
          </a:xfrm>
          <a:prstGeom prst="rect">
            <a:avLst/>
          </a:prstGeom>
        </p:spPr>
      </p:pic>
      <p:sp>
        <p:nvSpPr>
          <p:cNvPr id="2" name="Title 1">
            <a:extLst>
              <a:ext uri="{FF2B5EF4-FFF2-40B4-BE49-F238E27FC236}">
                <a16:creationId xmlns:a16="http://schemas.microsoft.com/office/drawing/2014/main" id="{440CBD3C-1A91-4BE7-AFD6-1C01A717688A}"/>
              </a:ext>
            </a:extLst>
          </p:cNvPr>
          <p:cNvSpPr>
            <a:spLocks noGrp="1"/>
          </p:cNvSpPr>
          <p:nvPr>
            <p:ph type="ctrTitle"/>
          </p:nvPr>
        </p:nvSpPr>
        <p:spPr>
          <a:xfrm>
            <a:off x="800590" y="2328322"/>
            <a:ext cx="10741256" cy="1655762"/>
          </a:xfrm>
        </p:spPr>
        <p:txBody>
          <a:bodyPr>
            <a:normAutofit/>
          </a:bodyPr>
          <a:lstStyle/>
          <a:p>
            <a:pPr algn="l"/>
            <a:r>
              <a:rPr lang="en-US" sz="4400" dirty="0"/>
              <a:t>State of Cyber-Sec in NZ &amp; Privacy Bill 2020</a:t>
            </a:r>
            <a:endParaRPr lang="en-NZ" sz="4400" dirty="0"/>
          </a:p>
        </p:txBody>
      </p:sp>
      <p:sp>
        <p:nvSpPr>
          <p:cNvPr id="3" name="Subtitle 2">
            <a:extLst>
              <a:ext uri="{FF2B5EF4-FFF2-40B4-BE49-F238E27FC236}">
                <a16:creationId xmlns:a16="http://schemas.microsoft.com/office/drawing/2014/main" id="{CAF0B217-1815-4380-8B7E-69BD1328FBE1}"/>
              </a:ext>
            </a:extLst>
          </p:cNvPr>
          <p:cNvSpPr>
            <a:spLocks noGrp="1"/>
          </p:cNvSpPr>
          <p:nvPr>
            <p:ph type="subTitle" idx="1"/>
          </p:nvPr>
        </p:nvSpPr>
        <p:spPr>
          <a:xfrm>
            <a:off x="800591" y="4293400"/>
            <a:ext cx="9867409" cy="475480"/>
          </a:xfrm>
        </p:spPr>
        <p:txBody>
          <a:bodyPr>
            <a:noAutofit/>
          </a:bodyPr>
          <a:lstStyle/>
          <a:p>
            <a:pPr algn="l"/>
            <a:r>
              <a:rPr lang="en-US" sz="3600" dirty="0"/>
              <a:t>Inde and LogRhythm launch</a:t>
            </a:r>
            <a:endParaRPr lang="en-NZ" sz="3600" dirty="0"/>
          </a:p>
        </p:txBody>
      </p:sp>
      <p:sp>
        <p:nvSpPr>
          <p:cNvPr id="4" name="Subtitle 2">
            <a:extLst>
              <a:ext uri="{FF2B5EF4-FFF2-40B4-BE49-F238E27FC236}">
                <a16:creationId xmlns:a16="http://schemas.microsoft.com/office/drawing/2014/main" id="{9426D241-3985-4C63-9967-545BC544F553}"/>
              </a:ext>
            </a:extLst>
          </p:cNvPr>
          <p:cNvSpPr txBox="1">
            <a:spLocks/>
          </p:cNvSpPr>
          <p:nvPr/>
        </p:nvSpPr>
        <p:spPr>
          <a:xfrm>
            <a:off x="800590" y="5318641"/>
            <a:ext cx="9867409" cy="47548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000" dirty="0"/>
              <a:t>By Alex Teh - CEO</a:t>
            </a:r>
            <a:endParaRPr lang="en-NZ" sz="3000" dirty="0"/>
          </a:p>
        </p:txBody>
      </p:sp>
      <p:cxnSp>
        <p:nvCxnSpPr>
          <p:cNvPr id="6" name="Straight Connector 5">
            <a:extLst>
              <a:ext uri="{FF2B5EF4-FFF2-40B4-BE49-F238E27FC236}">
                <a16:creationId xmlns:a16="http://schemas.microsoft.com/office/drawing/2014/main" id="{94547221-4AE0-4B35-AA65-3731BF589AA3}"/>
              </a:ext>
            </a:extLst>
          </p:cNvPr>
          <p:cNvCxnSpPr>
            <a:cxnSpLocks/>
          </p:cNvCxnSpPr>
          <p:nvPr/>
        </p:nvCxnSpPr>
        <p:spPr>
          <a:xfrm>
            <a:off x="906551" y="5086845"/>
            <a:ext cx="422674" cy="0"/>
          </a:xfrm>
          <a:prstGeom prst="line">
            <a:avLst/>
          </a:prstGeom>
          <a:ln w="152400">
            <a:solidFill>
              <a:srgbClr val="E984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4814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164D-153B-494A-9B64-4CBA06951403}"/>
              </a:ext>
            </a:extLst>
          </p:cNvPr>
          <p:cNvSpPr>
            <a:spLocks noGrp="1"/>
          </p:cNvSpPr>
          <p:nvPr>
            <p:ph type="title"/>
          </p:nvPr>
        </p:nvSpPr>
        <p:spPr>
          <a:xfrm>
            <a:off x="439444" y="952829"/>
            <a:ext cx="11496583" cy="655385"/>
          </a:xfrm>
        </p:spPr>
        <p:txBody>
          <a:bodyPr>
            <a:noAutofit/>
          </a:bodyPr>
          <a:lstStyle/>
          <a:p>
            <a:pPr algn="ctr"/>
            <a:r>
              <a:rPr lang="en-US" sz="3200" dirty="0"/>
              <a:t>What is the current state of cybersecurity in NZ?</a:t>
            </a:r>
            <a:endParaRPr lang="en-NZ" sz="3200" dirty="0"/>
          </a:p>
        </p:txBody>
      </p:sp>
      <p:sp>
        <p:nvSpPr>
          <p:cNvPr id="6" name="TextBox 5">
            <a:extLst>
              <a:ext uri="{FF2B5EF4-FFF2-40B4-BE49-F238E27FC236}">
                <a16:creationId xmlns:a16="http://schemas.microsoft.com/office/drawing/2014/main" id="{6A899AB8-DD6E-4F01-AAB3-4730925CFFB6}"/>
              </a:ext>
            </a:extLst>
          </p:cNvPr>
          <p:cNvSpPr txBox="1"/>
          <p:nvPr/>
        </p:nvSpPr>
        <p:spPr>
          <a:xfrm>
            <a:off x="4758431" y="2104008"/>
            <a:ext cx="6693762" cy="5078313"/>
          </a:xfrm>
          <a:prstGeom prst="rect">
            <a:avLst/>
          </a:prstGeom>
          <a:noFill/>
        </p:spPr>
        <p:txBody>
          <a:bodyPr wrap="square" rtlCol="0">
            <a:spAutoFit/>
          </a:bodyPr>
          <a:lstStyle/>
          <a:p>
            <a:r>
              <a:rPr lang="en-NZ" dirty="0"/>
              <a:t>Cyber Threat Report:</a:t>
            </a:r>
          </a:p>
          <a:p>
            <a:endParaRPr lang="en-NZ" dirty="0"/>
          </a:p>
          <a:p>
            <a:pPr marL="285750" indent="-285750">
              <a:buFont typeface="Arial" panose="020B0604020202020204" pitchFamily="34" charset="0"/>
              <a:buChar char="•"/>
            </a:pPr>
            <a:r>
              <a:rPr lang="en-NZ" dirty="0"/>
              <a:t>NCSC report 108% increase in cyber attacks from 2015 to 2019 </a:t>
            </a:r>
          </a:p>
          <a:p>
            <a:pPr marL="285750" indent="-285750">
              <a:buFont typeface="Arial" panose="020B0604020202020204" pitchFamily="34" charset="0"/>
              <a:buChar char="•"/>
            </a:pPr>
            <a:endParaRPr lang="en-NZ" dirty="0"/>
          </a:p>
          <a:p>
            <a:pPr marL="285750" indent="-285750">
              <a:buFont typeface="Arial" panose="020B0604020202020204" pitchFamily="34" charset="0"/>
              <a:buChar char="•"/>
            </a:pPr>
            <a:r>
              <a:rPr lang="en-NZ" dirty="0"/>
              <a:t>339 Nationally significant breaches last year</a:t>
            </a:r>
          </a:p>
          <a:p>
            <a:pPr marL="285750" indent="-285750">
              <a:buFont typeface="Arial" panose="020B0604020202020204" pitchFamily="34" charset="0"/>
              <a:buChar char="•"/>
            </a:pPr>
            <a:endParaRPr lang="en-NZ" dirty="0"/>
          </a:p>
          <a:p>
            <a:pPr marL="285750" indent="-285750">
              <a:buFont typeface="Arial" panose="020B0604020202020204" pitchFamily="34" charset="0"/>
              <a:buChar char="•"/>
            </a:pPr>
            <a:r>
              <a:rPr lang="en-NZ" dirty="0"/>
              <a:t>38% state sponsored attacks – Political motivation</a:t>
            </a:r>
          </a:p>
          <a:p>
            <a:r>
              <a:rPr lang="en-NZ" dirty="0"/>
              <a:t>	(Russian – Political, Chinese – IP Theft)</a:t>
            </a:r>
          </a:p>
          <a:p>
            <a:r>
              <a:rPr lang="en-NZ" dirty="0"/>
              <a:t>	</a:t>
            </a:r>
          </a:p>
          <a:p>
            <a:pPr marL="285750" indent="-285750">
              <a:buFont typeface="Arial" panose="020B0604020202020204" pitchFamily="34" charset="0"/>
              <a:buChar char="•"/>
            </a:pPr>
            <a:r>
              <a:rPr lang="en-NZ" dirty="0"/>
              <a:t>Reported that since AU Mandatory disclosure – 712% incident report growth</a:t>
            </a:r>
          </a:p>
          <a:p>
            <a:pPr marL="285750" indent="-285750">
              <a:buFont typeface="Arial" panose="020B0604020202020204" pitchFamily="34" charset="0"/>
              <a:buChar char="•"/>
            </a:pPr>
            <a:endParaRPr lang="en-NZ" dirty="0"/>
          </a:p>
          <a:p>
            <a:pPr marL="285750" indent="-285750">
              <a:buFont typeface="Arial" panose="020B0604020202020204" pitchFamily="34" charset="0"/>
              <a:buChar char="•"/>
            </a:pPr>
            <a:r>
              <a:rPr lang="en-NZ" dirty="0"/>
              <a:t>NZ Privacy Bill – Will be law from Dec 2020 </a:t>
            </a:r>
          </a:p>
          <a:p>
            <a:pPr marL="285750" indent="-285750">
              <a:buFont typeface="Arial" panose="020B0604020202020204" pitchFamily="34" charset="0"/>
              <a:buChar char="•"/>
            </a:pPr>
            <a:endParaRPr lang="en-NZ" dirty="0"/>
          </a:p>
          <a:p>
            <a:pPr marL="285750" indent="-285750">
              <a:buFont typeface="Arial" panose="020B0604020202020204" pitchFamily="34" charset="0"/>
              <a:buChar char="•"/>
            </a:pPr>
            <a:endParaRPr lang="en-NZ" dirty="0"/>
          </a:p>
          <a:p>
            <a:pPr marL="285750" indent="-285750">
              <a:buFont typeface="Arial" panose="020B0604020202020204" pitchFamily="34" charset="0"/>
              <a:buChar char="•"/>
            </a:pPr>
            <a:endParaRPr lang="en-NZ" dirty="0"/>
          </a:p>
          <a:p>
            <a:pPr marL="285750" indent="-285750">
              <a:buFont typeface="Arial" panose="020B0604020202020204" pitchFamily="34" charset="0"/>
              <a:buChar char="•"/>
            </a:pPr>
            <a:endParaRPr lang="en-NZ" dirty="0"/>
          </a:p>
        </p:txBody>
      </p:sp>
      <p:pic>
        <p:nvPicPr>
          <p:cNvPr id="13" name="Picture 12">
            <a:extLst>
              <a:ext uri="{FF2B5EF4-FFF2-40B4-BE49-F238E27FC236}">
                <a16:creationId xmlns:a16="http://schemas.microsoft.com/office/drawing/2014/main" id="{9B1CBA69-AC5C-4C26-8451-FE48C67A9CF3}"/>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269460" y="4515439"/>
            <a:ext cx="5031888" cy="2515944"/>
          </a:xfrm>
          <a:prstGeom prst="rect">
            <a:avLst/>
          </a:prstGeom>
          <a:effectLst>
            <a:softEdge rad="635000"/>
          </a:effectLst>
        </p:spPr>
      </p:pic>
      <p:cxnSp>
        <p:nvCxnSpPr>
          <p:cNvPr id="15" name="Straight Connector 14">
            <a:extLst>
              <a:ext uri="{FF2B5EF4-FFF2-40B4-BE49-F238E27FC236}">
                <a16:creationId xmlns:a16="http://schemas.microsoft.com/office/drawing/2014/main" id="{F0EC40EC-2C0B-484A-AB80-84A3D0DBC59A}"/>
              </a:ext>
            </a:extLst>
          </p:cNvPr>
          <p:cNvCxnSpPr>
            <a:cxnSpLocks/>
          </p:cNvCxnSpPr>
          <p:nvPr/>
        </p:nvCxnSpPr>
        <p:spPr>
          <a:xfrm>
            <a:off x="5810250" y="722766"/>
            <a:ext cx="717550"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8B06958-4AD0-4D4C-84D6-77C3EDA694BA}"/>
              </a:ext>
            </a:extLst>
          </p:cNvPr>
          <p:cNvPicPr>
            <a:picLocks noChangeAspect="1"/>
          </p:cNvPicPr>
          <p:nvPr/>
        </p:nvPicPr>
        <p:blipFill>
          <a:blip r:embed="rId5"/>
          <a:stretch>
            <a:fillRect/>
          </a:stretch>
        </p:blipFill>
        <p:spPr>
          <a:xfrm>
            <a:off x="228612" y="1930619"/>
            <a:ext cx="4035743" cy="1800872"/>
          </a:xfrm>
          <a:prstGeom prst="rect">
            <a:avLst/>
          </a:prstGeom>
        </p:spPr>
      </p:pic>
    </p:spTree>
    <p:extLst>
      <p:ext uri="{BB962C8B-B14F-4D97-AF65-F5344CB8AC3E}">
        <p14:creationId xmlns:p14="http://schemas.microsoft.com/office/powerpoint/2010/main" val="4236355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164D-153B-494A-9B64-4CBA06951403}"/>
              </a:ext>
            </a:extLst>
          </p:cNvPr>
          <p:cNvSpPr>
            <a:spLocks noGrp="1"/>
          </p:cNvSpPr>
          <p:nvPr>
            <p:ph type="title"/>
          </p:nvPr>
        </p:nvSpPr>
        <p:spPr>
          <a:xfrm>
            <a:off x="439444" y="904559"/>
            <a:ext cx="11496583" cy="655385"/>
          </a:xfrm>
        </p:spPr>
        <p:txBody>
          <a:bodyPr>
            <a:noAutofit/>
          </a:bodyPr>
          <a:lstStyle/>
          <a:p>
            <a:pPr algn="ctr"/>
            <a:r>
              <a:rPr lang="en-US" sz="3200" dirty="0"/>
              <a:t>Current state of cybersecurity</a:t>
            </a:r>
            <a:endParaRPr lang="en-NZ" sz="3200" dirty="0"/>
          </a:p>
        </p:txBody>
      </p:sp>
      <p:sp>
        <p:nvSpPr>
          <p:cNvPr id="6" name="TextBox 5">
            <a:extLst>
              <a:ext uri="{FF2B5EF4-FFF2-40B4-BE49-F238E27FC236}">
                <a16:creationId xmlns:a16="http://schemas.microsoft.com/office/drawing/2014/main" id="{6A899AB8-DD6E-4F01-AAB3-4730925CFFB6}"/>
              </a:ext>
            </a:extLst>
          </p:cNvPr>
          <p:cNvSpPr txBox="1"/>
          <p:nvPr/>
        </p:nvSpPr>
        <p:spPr>
          <a:xfrm>
            <a:off x="4758431" y="2104008"/>
            <a:ext cx="6693762" cy="4708981"/>
          </a:xfrm>
          <a:prstGeom prst="rect">
            <a:avLst/>
          </a:prstGeom>
          <a:noFill/>
        </p:spPr>
        <p:txBody>
          <a:bodyPr wrap="square" rtlCol="0">
            <a:spAutoFit/>
          </a:bodyPr>
          <a:lstStyle/>
          <a:p>
            <a:pPr marL="285750" indent="-285750">
              <a:buFont typeface="Arial" panose="020B0604020202020204" pitchFamily="34" charset="0"/>
              <a:buChar char="•"/>
            </a:pPr>
            <a:r>
              <a:rPr lang="en-NZ" sz="2000" dirty="0"/>
              <a:t>Incident reports increased by 205% since 2018</a:t>
            </a:r>
          </a:p>
          <a:p>
            <a:pPr marL="285750" indent="-285750">
              <a:buFont typeface="Arial" panose="020B0604020202020204" pitchFamily="34" charset="0"/>
              <a:buChar char="•"/>
            </a:pPr>
            <a:endParaRPr lang="en-NZ" sz="2000" dirty="0"/>
          </a:p>
          <a:p>
            <a:pPr marL="285750" indent="-285750">
              <a:buFont typeface="Arial" panose="020B0604020202020204" pitchFamily="34" charset="0"/>
              <a:buChar char="•"/>
            </a:pPr>
            <a:r>
              <a:rPr lang="en-NZ" sz="2000" dirty="0"/>
              <a:t>Financial loss of $14.1M – over $8M of which was due to scam and fraud reports</a:t>
            </a:r>
          </a:p>
          <a:p>
            <a:endParaRPr lang="en-NZ" sz="2000" dirty="0"/>
          </a:p>
          <a:p>
            <a:pPr marL="285750" indent="-285750">
              <a:buFont typeface="Arial" panose="020B0604020202020204" pitchFamily="34" charset="0"/>
              <a:buChar char="•"/>
            </a:pPr>
            <a:r>
              <a:rPr lang="en-NZ" sz="2000" dirty="0"/>
              <a:t>Attacks on the private sector went up from 20% to 37%</a:t>
            </a:r>
          </a:p>
          <a:p>
            <a:pPr marL="285750" indent="-285750">
              <a:buFont typeface="Arial" panose="020B0604020202020204" pitchFamily="34" charset="0"/>
              <a:buChar char="•"/>
            </a:pPr>
            <a:endParaRPr lang="en-NZ" sz="2000" dirty="0"/>
          </a:p>
          <a:p>
            <a:pPr marL="285750" indent="-285750">
              <a:buFont typeface="Arial" panose="020B0604020202020204" pitchFamily="34" charset="0"/>
              <a:buChar char="•"/>
            </a:pPr>
            <a:r>
              <a:rPr lang="en-NZ" sz="2000" dirty="0"/>
              <a:t>Top incident categories:</a:t>
            </a:r>
          </a:p>
          <a:p>
            <a:pPr marL="285750" indent="-285750">
              <a:buFont typeface="Arial" panose="020B0604020202020204" pitchFamily="34" charset="0"/>
              <a:buChar char="•"/>
            </a:pPr>
            <a:endParaRPr lang="en-NZ" sz="2000" dirty="0"/>
          </a:p>
          <a:p>
            <a:pPr marL="1657350" lvl="3" indent="-285750">
              <a:buFontTx/>
              <a:buChar char="-"/>
            </a:pPr>
            <a:r>
              <a:rPr lang="en-NZ" sz="2000" dirty="0"/>
              <a:t>1,550 phishing attacks per year</a:t>
            </a:r>
          </a:p>
          <a:p>
            <a:pPr lvl="3"/>
            <a:endParaRPr lang="en-NZ" sz="2000" dirty="0"/>
          </a:p>
          <a:p>
            <a:pPr marL="1657350" lvl="3" indent="-285750">
              <a:buFontTx/>
              <a:buChar char="-"/>
            </a:pPr>
            <a:r>
              <a:rPr lang="en-NZ" sz="2000" dirty="0"/>
              <a:t>400+ scam and fraud per Q</a:t>
            </a:r>
          </a:p>
          <a:p>
            <a:pPr marL="1657350" lvl="3" indent="-285750">
              <a:buFontTx/>
              <a:buChar char="-"/>
            </a:pPr>
            <a:endParaRPr lang="en-NZ" sz="2000" dirty="0"/>
          </a:p>
          <a:p>
            <a:pPr marL="1657350" lvl="3" indent="-285750">
              <a:buFontTx/>
              <a:buChar char="-"/>
            </a:pPr>
            <a:r>
              <a:rPr lang="en-NZ" sz="2000" dirty="0"/>
              <a:t>400+ compromised credential theft per Q</a:t>
            </a:r>
          </a:p>
          <a:p>
            <a:pPr marL="285750" indent="-285750">
              <a:buFont typeface="Arial" panose="020B0604020202020204" pitchFamily="34" charset="0"/>
              <a:buChar char="•"/>
            </a:pPr>
            <a:endParaRPr lang="en-NZ" sz="2000" dirty="0"/>
          </a:p>
        </p:txBody>
      </p:sp>
      <p:cxnSp>
        <p:nvCxnSpPr>
          <p:cNvPr id="8" name="Straight Connector 7">
            <a:extLst>
              <a:ext uri="{FF2B5EF4-FFF2-40B4-BE49-F238E27FC236}">
                <a16:creationId xmlns:a16="http://schemas.microsoft.com/office/drawing/2014/main" id="{1F7AEB78-F150-437D-A608-BBDD2E0588CF}"/>
              </a:ext>
            </a:extLst>
          </p:cNvPr>
          <p:cNvCxnSpPr>
            <a:cxnSpLocks/>
          </p:cNvCxnSpPr>
          <p:nvPr/>
        </p:nvCxnSpPr>
        <p:spPr>
          <a:xfrm>
            <a:off x="5703605" y="703716"/>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CF80D49-C5CC-4277-942B-7C7E22CCD2B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076846" y="1935934"/>
            <a:ext cx="3019666" cy="1138563"/>
          </a:xfrm>
          <a:prstGeom prst="rect">
            <a:avLst/>
          </a:prstGeom>
        </p:spPr>
      </p:pic>
      <p:graphicFrame>
        <p:nvGraphicFramePr>
          <p:cNvPr id="10" name="Chart 9">
            <a:extLst>
              <a:ext uri="{FF2B5EF4-FFF2-40B4-BE49-F238E27FC236}">
                <a16:creationId xmlns:a16="http://schemas.microsoft.com/office/drawing/2014/main" id="{B29A9B25-02AF-46C8-80E6-4FF457D73C19}"/>
              </a:ext>
            </a:extLst>
          </p:cNvPr>
          <p:cNvGraphicFramePr/>
          <p:nvPr/>
        </p:nvGraphicFramePr>
        <p:xfrm>
          <a:off x="1110425" y="3185399"/>
          <a:ext cx="3485388" cy="325826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93966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5E8B2891-07A9-41CF-83DD-83285C1C45E7}"/>
              </a:ext>
            </a:extLst>
          </p:cNvPr>
          <p:cNvSpPr txBox="1">
            <a:spLocks/>
          </p:cNvSpPr>
          <p:nvPr/>
        </p:nvSpPr>
        <p:spPr>
          <a:xfrm>
            <a:off x="1146440" y="759301"/>
            <a:ext cx="10515600" cy="553934"/>
          </a:xfrm>
          <a:prstGeom prst="rect">
            <a:avLst/>
          </a:prstGeom>
        </p:spPr>
        <p:txBody>
          <a:bodyPr vert="horz" lIns="91440" tIns="45720" rIns="91440" bIns="45720" rtlCol="0" anchor="ctr">
            <a:spAutoFit/>
          </a:bodyPr>
          <a:lstStyle>
            <a:lvl1pPr algn="ctr" defTabSz="914400" rtl="0" eaLnBrk="1" latinLnBrk="0" hangingPunct="1">
              <a:lnSpc>
                <a:spcPct val="90000"/>
              </a:lnSpc>
              <a:spcBef>
                <a:spcPct val="0"/>
              </a:spcBef>
              <a:buNone/>
              <a:defRPr sz="3333" kern="1200">
                <a:solidFill>
                  <a:schemeClr val="tx1"/>
                </a:solidFill>
                <a:latin typeface="+mj-lt"/>
                <a:ea typeface="+mj-ea"/>
                <a:cs typeface="+mj-cs"/>
              </a:defRPr>
            </a:lvl1pPr>
          </a:lstStyle>
          <a:p>
            <a:r>
              <a:rPr lang="en-US" dirty="0"/>
              <a:t>Phishing Scams – IRD (Credential Theft)</a:t>
            </a:r>
          </a:p>
        </p:txBody>
      </p:sp>
      <p:cxnSp>
        <p:nvCxnSpPr>
          <p:cNvPr id="9" name="Straight Connector 8">
            <a:extLst>
              <a:ext uri="{FF2B5EF4-FFF2-40B4-BE49-F238E27FC236}">
                <a16:creationId xmlns:a16="http://schemas.microsoft.com/office/drawing/2014/main" id="{6AF9FD34-704F-4B6A-AF62-ACE1B45C3CCC}"/>
              </a:ext>
            </a:extLst>
          </p:cNvPr>
          <p:cNvCxnSpPr>
            <a:cxnSpLocks/>
          </p:cNvCxnSpPr>
          <p:nvPr/>
        </p:nvCxnSpPr>
        <p:spPr>
          <a:xfrm>
            <a:off x="5913155" y="557158"/>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pic>
        <p:nvPicPr>
          <p:cNvPr id="8" name="Picture 7" descr="A screenshot of a social media post&#10;&#10;Description automatically generated">
            <a:extLst>
              <a:ext uri="{FF2B5EF4-FFF2-40B4-BE49-F238E27FC236}">
                <a16:creationId xmlns:a16="http://schemas.microsoft.com/office/drawing/2014/main" id="{99CF7C16-4B63-4D0E-BDB6-4E12ED0723AD}"/>
              </a:ext>
            </a:extLst>
          </p:cNvPr>
          <p:cNvPicPr>
            <a:picLocks noChangeAspect="1"/>
          </p:cNvPicPr>
          <p:nvPr/>
        </p:nvPicPr>
        <p:blipFill>
          <a:blip r:embed="rId3"/>
          <a:stretch>
            <a:fillRect/>
          </a:stretch>
        </p:blipFill>
        <p:spPr>
          <a:xfrm>
            <a:off x="0" y="1515377"/>
            <a:ext cx="6032317" cy="4282173"/>
          </a:xfrm>
          <a:prstGeom prst="rect">
            <a:avLst/>
          </a:prstGeom>
        </p:spPr>
      </p:pic>
      <p:pic>
        <p:nvPicPr>
          <p:cNvPr id="5" name="Picture 2" descr="Image result for ird phishing emails">
            <a:extLst>
              <a:ext uri="{FF2B5EF4-FFF2-40B4-BE49-F238E27FC236}">
                <a16:creationId xmlns:a16="http://schemas.microsoft.com/office/drawing/2014/main" id="{833B70B8-2460-4045-B73E-3D00E2711B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9400" y="1444386"/>
            <a:ext cx="5847585" cy="5077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7726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536569"/>
            <a:ext cx="10515600" cy="553934"/>
          </a:xfrm>
        </p:spPr>
        <p:txBody>
          <a:bodyPr/>
          <a:lstStyle/>
          <a:p>
            <a:r>
              <a:rPr lang="en-US" dirty="0"/>
              <a:t>Banking Phishing Scams in Pacific</a:t>
            </a:r>
          </a:p>
        </p:txBody>
      </p:sp>
      <p:pic>
        <p:nvPicPr>
          <p:cNvPr id="2052" name="Picture 4" descr="Image result for ird phishing emails">
            <a:extLst>
              <a:ext uri="{FF2B5EF4-FFF2-40B4-BE49-F238E27FC236}">
                <a16:creationId xmlns:a16="http://schemas.microsoft.com/office/drawing/2014/main" id="{1A595199-387F-4751-B8AE-4D2706BB8DE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205652" y="1217419"/>
            <a:ext cx="3500180" cy="36626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EC9F66D-35D7-4735-A95C-05302CF50059}"/>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285685" y="4481080"/>
            <a:ext cx="3086087" cy="2314565"/>
          </a:xfrm>
          <a:prstGeom prst="rect">
            <a:avLst/>
          </a:prstGeom>
          <a:effectLst>
            <a:softEdge rad="355600"/>
          </a:effectLst>
        </p:spPr>
      </p:pic>
      <p:pic>
        <p:nvPicPr>
          <p:cNvPr id="8" name="Picture 7">
            <a:extLst>
              <a:ext uri="{FF2B5EF4-FFF2-40B4-BE49-F238E27FC236}">
                <a16:creationId xmlns:a16="http://schemas.microsoft.com/office/drawing/2014/main" id="{EC68363F-3898-4ABD-A745-A1EA905EACD3}"/>
              </a:ext>
            </a:extLst>
          </p:cNvPr>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668567" y="1271362"/>
            <a:ext cx="2751187" cy="3209718"/>
          </a:xfrm>
          <a:prstGeom prst="rect">
            <a:avLst/>
          </a:prstGeom>
        </p:spPr>
      </p:pic>
      <p:pic>
        <p:nvPicPr>
          <p:cNvPr id="9" name="Picture 8">
            <a:extLst>
              <a:ext uri="{FF2B5EF4-FFF2-40B4-BE49-F238E27FC236}">
                <a16:creationId xmlns:a16="http://schemas.microsoft.com/office/drawing/2014/main" id="{D8DFC9CF-A6B5-4A3B-B335-AF0EB9872BD9}"/>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3691828" y="1271362"/>
            <a:ext cx="3969677" cy="3164297"/>
          </a:xfrm>
          <a:prstGeom prst="rect">
            <a:avLst/>
          </a:prstGeom>
        </p:spPr>
      </p:pic>
      <p:cxnSp>
        <p:nvCxnSpPr>
          <p:cNvPr id="10" name="Straight Connector 9">
            <a:extLst>
              <a:ext uri="{FF2B5EF4-FFF2-40B4-BE49-F238E27FC236}">
                <a16:creationId xmlns:a16="http://schemas.microsoft.com/office/drawing/2014/main" id="{181B94EF-E280-4E90-AD1F-86A1199138C7}"/>
              </a:ext>
            </a:extLst>
          </p:cNvPr>
          <p:cNvCxnSpPr>
            <a:cxnSpLocks/>
          </p:cNvCxnSpPr>
          <p:nvPr/>
        </p:nvCxnSpPr>
        <p:spPr>
          <a:xfrm>
            <a:off x="5311218" y="390257"/>
            <a:ext cx="1569563"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84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5E8B2891-07A9-41CF-83DD-83285C1C45E7}"/>
              </a:ext>
            </a:extLst>
          </p:cNvPr>
          <p:cNvSpPr txBox="1">
            <a:spLocks/>
          </p:cNvSpPr>
          <p:nvPr/>
        </p:nvSpPr>
        <p:spPr>
          <a:xfrm>
            <a:off x="1146440" y="759301"/>
            <a:ext cx="10515600" cy="553934"/>
          </a:xfrm>
          <a:prstGeom prst="rect">
            <a:avLst/>
          </a:prstGeom>
        </p:spPr>
        <p:txBody>
          <a:bodyPr vert="horz" lIns="91440" tIns="45720" rIns="91440" bIns="45720" rtlCol="0" anchor="ctr">
            <a:spAutoFit/>
          </a:bodyPr>
          <a:lstStyle>
            <a:lvl1pPr algn="ctr" defTabSz="914400" rtl="0" eaLnBrk="1" latinLnBrk="0" hangingPunct="1">
              <a:lnSpc>
                <a:spcPct val="90000"/>
              </a:lnSpc>
              <a:spcBef>
                <a:spcPct val="0"/>
              </a:spcBef>
              <a:buNone/>
              <a:defRPr sz="3333" kern="1200">
                <a:solidFill>
                  <a:schemeClr val="tx1"/>
                </a:solidFill>
                <a:latin typeface="+mj-lt"/>
                <a:ea typeface="+mj-ea"/>
                <a:cs typeface="+mj-cs"/>
              </a:defRPr>
            </a:lvl1pPr>
          </a:lstStyle>
          <a:p>
            <a:r>
              <a:rPr lang="en-US" dirty="0"/>
              <a:t>Phishing Attack Air New Zealand</a:t>
            </a:r>
          </a:p>
        </p:txBody>
      </p:sp>
      <p:cxnSp>
        <p:nvCxnSpPr>
          <p:cNvPr id="9" name="Straight Connector 8">
            <a:extLst>
              <a:ext uri="{FF2B5EF4-FFF2-40B4-BE49-F238E27FC236}">
                <a16:creationId xmlns:a16="http://schemas.microsoft.com/office/drawing/2014/main" id="{6AF9FD34-704F-4B6A-AF62-ACE1B45C3CCC}"/>
              </a:ext>
            </a:extLst>
          </p:cNvPr>
          <p:cNvCxnSpPr>
            <a:cxnSpLocks/>
          </p:cNvCxnSpPr>
          <p:nvPr/>
        </p:nvCxnSpPr>
        <p:spPr>
          <a:xfrm>
            <a:off x="5913155" y="557158"/>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pic>
        <p:nvPicPr>
          <p:cNvPr id="3" name="Picture 2" descr="A screenshot of a cell phone&#10;&#10;Description automatically generated">
            <a:extLst>
              <a:ext uri="{FF2B5EF4-FFF2-40B4-BE49-F238E27FC236}">
                <a16:creationId xmlns:a16="http://schemas.microsoft.com/office/drawing/2014/main" id="{2A973D3F-DE5C-455D-9887-F322246E5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30" y="1313235"/>
            <a:ext cx="3915086" cy="5133497"/>
          </a:xfrm>
          <a:prstGeom prst="rect">
            <a:avLst/>
          </a:prstGeom>
        </p:spPr>
      </p:pic>
      <p:sp>
        <p:nvSpPr>
          <p:cNvPr id="2" name="TextBox 1">
            <a:extLst>
              <a:ext uri="{FF2B5EF4-FFF2-40B4-BE49-F238E27FC236}">
                <a16:creationId xmlns:a16="http://schemas.microsoft.com/office/drawing/2014/main" id="{EF3A129B-CE1E-4F8E-9888-40EAE8666C0A}"/>
              </a:ext>
            </a:extLst>
          </p:cNvPr>
          <p:cNvSpPr txBox="1"/>
          <p:nvPr/>
        </p:nvSpPr>
        <p:spPr>
          <a:xfrm>
            <a:off x="4389120" y="1809750"/>
            <a:ext cx="7508549" cy="2862322"/>
          </a:xfrm>
          <a:prstGeom prst="rect">
            <a:avLst/>
          </a:prstGeom>
          <a:noFill/>
        </p:spPr>
        <p:txBody>
          <a:bodyPr wrap="square" rtlCol="0">
            <a:spAutoFit/>
          </a:bodyPr>
          <a:lstStyle/>
          <a:p>
            <a:pPr marL="342900" indent="-342900">
              <a:buFont typeface="Arial" panose="020B0604020202020204" pitchFamily="34" charset="0"/>
              <a:buChar char="•"/>
            </a:pPr>
            <a:r>
              <a:rPr lang="en-US" sz="2400" dirty="0"/>
              <a:t>No email security vendor is bullet proof!</a:t>
            </a:r>
          </a:p>
          <a:p>
            <a:pPr marL="342900" indent="-342900">
              <a:buFont typeface="Arial" panose="020B0604020202020204" pitchFamily="34" charset="0"/>
              <a:buChar char="•"/>
            </a:pPr>
            <a:r>
              <a:rPr lang="en-US" sz="2400" dirty="0"/>
              <a:t>Couple email security with Security awareness training </a:t>
            </a:r>
          </a:p>
          <a:p>
            <a:pPr marL="342900" indent="-342900">
              <a:buFont typeface="Arial" panose="020B0604020202020204" pitchFamily="34" charset="0"/>
              <a:buChar char="•"/>
            </a:pPr>
            <a:r>
              <a:rPr lang="en-US" sz="2400" dirty="0"/>
              <a:t>Simulate phishing attacked on your staff</a:t>
            </a:r>
          </a:p>
          <a:p>
            <a:pPr marL="342900" indent="-342900">
              <a:buFont typeface="Arial" panose="020B0604020202020204" pitchFamily="34" charset="0"/>
              <a:buChar char="•"/>
            </a:pPr>
            <a:r>
              <a:rPr lang="en-US" sz="2400" dirty="0"/>
              <a:t>Measure the success of your program</a:t>
            </a:r>
          </a:p>
          <a:p>
            <a:endParaRPr lang="en-US" sz="2400" dirty="0"/>
          </a:p>
          <a:p>
            <a:endParaRPr lang="en-US" dirty="0"/>
          </a:p>
          <a:p>
            <a:endParaRPr lang="en-NZ" dirty="0"/>
          </a:p>
        </p:txBody>
      </p:sp>
    </p:spTree>
    <p:extLst>
      <p:ext uri="{BB962C8B-B14F-4D97-AF65-F5344CB8AC3E}">
        <p14:creationId xmlns:p14="http://schemas.microsoft.com/office/powerpoint/2010/main" val="4113580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164D-153B-494A-9B64-4CBA06951403}"/>
              </a:ext>
            </a:extLst>
          </p:cNvPr>
          <p:cNvSpPr>
            <a:spLocks noGrp="1"/>
          </p:cNvSpPr>
          <p:nvPr>
            <p:ph type="title"/>
          </p:nvPr>
        </p:nvSpPr>
        <p:spPr>
          <a:xfrm>
            <a:off x="347708" y="888189"/>
            <a:ext cx="11496583" cy="655385"/>
          </a:xfrm>
        </p:spPr>
        <p:txBody>
          <a:bodyPr>
            <a:noAutofit/>
          </a:bodyPr>
          <a:lstStyle/>
          <a:p>
            <a:pPr algn="ctr"/>
            <a:r>
              <a:rPr lang="en-US" sz="3200" dirty="0"/>
              <a:t>Current state of cybersecurity in the Pacific</a:t>
            </a:r>
            <a:endParaRPr lang="en-NZ" sz="3200" dirty="0"/>
          </a:p>
        </p:txBody>
      </p:sp>
      <p:sp>
        <p:nvSpPr>
          <p:cNvPr id="6" name="TextBox 5">
            <a:extLst>
              <a:ext uri="{FF2B5EF4-FFF2-40B4-BE49-F238E27FC236}">
                <a16:creationId xmlns:a16="http://schemas.microsoft.com/office/drawing/2014/main" id="{6A899AB8-DD6E-4F01-AAB3-4730925CFFB6}"/>
              </a:ext>
            </a:extLst>
          </p:cNvPr>
          <p:cNvSpPr txBox="1"/>
          <p:nvPr/>
        </p:nvSpPr>
        <p:spPr>
          <a:xfrm>
            <a:off x="5489581" y="1728046"/>
            <a:ext cx="6235692" cy="2769989"/>
          </a:xfrm>
          <a:prstGeom prst="rect">
            <a:avLst/>
          </a:prstGeom>
          <a:noFill/>
        </p:spPr>
        <p:txBody>
          <a:bodyPr wrap="square" rtlCol="0">
            <a:spAutoFit/>
          </a:bodyPr>
          <a:lstStyle/>
          <a:p>
            <a:pPr marL="285750" indent="-285750">
              <a:buFont typeface="Arial" panose="020B0604020202020204" pitchFamily="34" charset="0"/>
              <a:buChar char="•"/>
            </a:pPr>
            <a:r>
              <a:rPr lang="en-NZ" sz="2400" dirty="0"/>
              <a:t>APAC accounts for 35.9% of global cybersecurity events</a:t>
            </a:r>
          </a:p>
          <a:p>
            <a:pPr marL="742950" lvl="1" indent="-285750">
              <a:buFontTx/>
              <a:buChar char="-"/>
            </a:pPr>
            <a:r>
              <a:rPr lang="en-NZ" dirty="0"/>
              <a:t>APAC organizations take 1.7 times longer than the </a:t>
            </a:r>
          </a:p>
          <a:p>
            <a:pPr lvl="1"/>
            <a:r>
              <a:rPr lang="en-NZ" dirty="0"/>
              <a:t>    global average to detect a breach.</a:t>
            </a:r>
          </a:p>
          <a:p>
            <a:pPr marL="742950" lvl="1" indent="-285750">
              <a:buFontTx/>
              <a:buChar char="-"/>
            </a:pPr>
            <a:r>
              <a:rPr lang="en-NZ" dirty="0"/>
              <a:t>70% of enterprises in APAC lack a solid understanding of their cyber posture.</a:t>
            </a:r>
          </a:p>
          <a:p>
            <a:pPr marL="742950" lvl="1" indent="-285750">
              <a:buFontTx/>
              <a:buChar char="-"/>
            </a:pPr>
            <a:r>
              <a:rPr lang="en-NZ" dirty="0"/>
              <a:t>Median dwell time for externally notified breaches was </a:t>
            </a:r>
            <a:r>
              <a:rPr lang="en-NZ" dirty="0">
                <a:highlight>
                  <a:srgbClr val="FFFF00"/>
                </a:highlight>
              </a:rPr>
              <a:t>417 days in 2017 and 1,088 days now </a:t>
            </a:r>
          </a:p>
          <a:p>
            <a:pPr lvl="1"/>
            <a:endParaRPr lang="en-NZ" dirty="0"/>
          </a:p>
        </p:txBody>
      </p:sp>
      <p:cxnSp>
        <p:nvCxnSpPr>
          <p:cNvPr id="14" name="Straight Connector 13">
            <a:extLst>
              <a:ext uri="{FF2B5EF4-FFF2-40B4-BE49-F238E27FC236}">
                <a16:creationId xmlns:a16="http://schemas.microsoft.com/office/drawing/2014/main" id="{0EC9F704-20CF-42E8-AB28-5AF1E2A3A150}"/>
              </a:ext>
            </a:extLst>
          </p:cNvPr>
          <p:cNvCxnSpPr>
            <a:cxnSpLocks/>
          </p:cNvCxnSpPr>
          <p:nvPr/>
        </p:nvCxnSpPr>
        <p:spPr>
          <a:xfrm>
            <a:off x="5703605" y="703716"/>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03DE5AD-3542-4BF6-8397-15719E34D71E}"/>
              </a:ext>
            </a:extLst>
          </p:cNvPr>
          <p:cNvCxnSpPr/>
          <p:nvPr/>
        </p:nvCxnSpPr>
        <p:spPr>
          <a:xfrm>
            <a:off x="5124450" y="1790821"/>
            <a:ext cx="0" cy="4567124"/>
          </a:xfrm>
          <a:prstGeom prst="line">
            <a:avLst/>
          </a:prstGeom>
          <a:ln w="57150">
            <a:solidFill>
              <a:srgbClr val="ED22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52E64FF-F12F-4A8E-BE2B-8B6884B9AAF1}"/>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428900" y="1902880"/>
            <a:ext cx="2424404" cy="1493631"/>
          </a:xfrm>
          <a:prstGeom prst="rect">
            <a:avLst/>
          </a:prstGeom>
        </p:spPr>
      </p:pic>
      <p:sp>
        <p:nvSpPr>
          <p:cNvPr id="7" name="TextBox 6">
            <a:extLst>
              <a:ext uri="{FF2B5EF4-FFF2-40B4-BE49-F238E27FC236}">
                <a16:creationId xmlns:a16="http://schemas.microsoft.com/office/drawing/2014/main" id="{8C8EFDD6-7B7E-4FE0-893D-357A0933A7F8}"/>
              </a:ext>
            </a:extLst>
          </p:cNvPr>
          <p:cNvSpPr txBox="1"/>
          <p:nvPr/>
        </p:nvSpPr>
        <p:spPr>
          <a:xfrm>
            <a:off x="347708" y="3807147"/>
            <a:ext cx="4821568" cy="338554"/>
          </a:xfrm>
          <a:prstGeom prst="rect">
            <a:avLst/>
          </a:prstGeom>
          <a:noFill/>
        </p:spPr>
        <p:txBody>
          <a:bodyPr wrap="square" rtlCol="0">
            <a:spAutoFit/>
          </a:bodyPr>
          <a:lstStyle/>
          <a:p>
            <a:r>
              <a:rPr lang="en-US" sz="1600" b="1" dirty="0"/>
              <a:t>The Cyber Analytics Triad – SIEM, NDR &amp; EDR </a:t>
            </a:r>
            <a:endParaRPr lang="en-NZ" sz="1600" b="1" dirty="0"/>
          </a:p>
        </p:txBody>
      </p:sp>
      <p:pic>
        <p:nvPicPr>
          <p:cNvPr id="10" name="Picture 9">
            <a:extLst>
              <a:ext uri="{FF2B5EF4-FFF2-40B4-BE49-F238E27FC236}">
                <a16:creationId xmlns:a16="http://schemas.microsoft.com/office/drawing/2014/main" id="{9989C8DF-1790-4CD4-B7B2-535E2D7FEA56}"/>
              </a:ext>
            </a:extLst>
          </p:cNvPr>
          <p:cNvPicPr>
            <a:picLocks noChangeAspect="1"/>
          </p:cNvPicPr>
          <p:nvPr/>
        </p:nvPicPr>
        <p:blipFill>
          <a:blip r:embed="rId5"/>
          <a:stretch>
            <a:fillRect/>
          </a:stretch>
        </p:blipFill>
        <p:spPr>
          <a:xfrm>
            <a:off x="5444756" y="1585035"/>
            <a:ext cx="6109508" cy="4651119"/>
          </a:xfrm>
          <a:prstGeom prst="rect">
            <a:avLst/>
          </a:prstGeom>
        </p:spPr>
      </p:pic>
    </p:spTree>
    <p:extLst>
      <p:ext uri="{BB962C8B-B14F-4D97-AF65-F5344CB8AC3E}">
        <p14:creationId xmlns:p14="http://schemas.microsoft.com/office/powerpoint/2010/main" val="1007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164D-153B-494A-9B64-4CBA06951403}"/>
              </a:ext>
            </a:extLst>
          </p:cNvPr>
          <p:cNvSpPr>
            <a:spLocks noGrp="1"/>
          </p:cNvSpPr>
          <p:nvPr>
            <p:ph type="title"/>
          </p:nvPr>
        </p:nvSpPr>
        <p:spPr>
          <a:xfrm>
            <a:off x="838199" y="396816"/>
            <a:ext cx="10515600" cy="655385"/>
          </a:xfrm>
        </p:spPr>
        <p:txBody>
          <a:bodyPr>
            <a:normAutofit/>
          </a:bodyPr>
          <a:lstStyle/>
          <a:p>
            <a:pPr algn="ctr"/>
            <a:r>
              <a:rPr lang="en-US" sz="3600" dirty="0"/>
              <a:t>NZ threat landscape</a:t>
            </a:r>
            <a:endParaRPr lang="en-NZ" sz="3600" dirty="0"/>
          </a:p>
        </p:txBody>
      </p:sp>
      <p:sp>
        <p:nvSpPr>
          <p:cNvPr id="9" name="TextBox 8">
            <a:extLst>
              <a:ext uri="{FF2B5EF4-FFF2-40B4-BE49-F238E27FC236}">
                <a16:creationId xmlns:a16="http://schemas.microsoft.com/office/drawing/2014/main" id="{313AD119-AFCD-489B-933D-A849D227CF3D}"/>
              </a:ext>
            </a:extLst>
          </p:cNvPr>
          <p:cNvSpPr txBox="1"/>
          <p:nvPr/>
        </p:nvSpPr>
        <p:spPr>
          <a:xfrm>
            <a:off x="2106428" y="1302559"/>
            <a:ext cx="8142187" cy="1305165"/>
          </a:xfrm>
          <a:prstGeom prst="rect">
            <a:avLst/>
          </a:prstGeom>
          <a:noFill/>
          <a:ln>
            <a:noFill/>
          </a:ln>
        </p:spPr>
        <p:txBody>
          <a:bodyPr wrap="square" rtlCol="0">
            <a:spAutoFit/>
          </a:bodyPr>
          <a:lstStyle/>
          <a:p>
            <a:pPr marL="457200" indent="-457200">
              <a:lnSpc>
                <a:spcPct val="150000"/>
              </a:lnSpc>
              <a:buClr>
                <a:schemeClr val="tx2"/>
              </a:buClr>
              <a:buSzPct val="80000"/>
              <a:buFont typeface="Arial" panose="020B0604020202020204" pitchFamily="34" charset="0"/>
              <a:buChar char="•"/>
            </a:pPr>
            <a:endParaRPr lang="en-GB" sz="2800" dirty="0">
              <a:cs typeface="Arial" pitchFamily="34" charset="0"/>
            </a:endParaRPr>
          </a:p>
          <a:p>
            <a:pPr>
              <a:lnSpc>
                <a:spcPct val="150000"/>
              </a:lnSpc>
              <a:buClr>
                <a:schemeClr val="tx2"/>
              </a:buClr>
              <a:buSzPct val="80000"/>
            </a:pPr>
            <a:endParaRPr lang="en-GB" sz="2800" dirty="0">
              <a:cs typeface="Arial" pitchFamily="34" charset="0"/>
            </a:endParaRPr>
          </a:p>
        </p:txBody>
      </p:sp>
      <p:cxnSp>
        <p:nvCxnSpPr>
          <p:cNvPr id="11" name="Straight Connector 10">
            <a:extLst>
              <a:ext uri="{FF2B5EF4-FFF2-40B4-BE49-F238E27FC236}">
                <a16:creationId xmlns:a16="http://schemas.microsoft.com/office/drawing/2014/main" id="{424E3343-DDDB-4582-AD4D-5D1F1FFB03C0}"/>
              </a:ext>
            </a:extLst>
          </p:cNvPr>
          <p:cNvCxnSpPr>
            <a:cxnSpLocks/>
          </p:cNvCxnSpPr>
          <p:nvPr/>
        </p:nvCxnSpPr>
        <p:spPr>
          <a:xfrm flipV="1">
            <a:off x="9037976" y="6489144"/>
            <a:ext cx="0" cy="15019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B8D8A40-7D58-4C37-8613-39BFA3EE5FBC}"/>
              </a:ext>
            </a:extLst>
          </p:cNvPr>
          <p:cNvCxnSpPr>
            <a:cxnSpLocks/>
          </p:cNvCxnSpPr>
          <p:nvPr/>
        </p:nvCxnSpPr>
        <p:spPr>
          <a:xfrm>
            <a:off x="1363476" y="702855"/>
            <a:ext cx="11773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B6564A0-7D30-4930-9691-0500D3E9D980}"/>
              </a:ext>
            </a:extLst>
          </p:cNvPr>
          <p:cNvPicPr>
            <a:picLocks noChangeAspect="1"/>
          </p:cNvPicPr>
          <p:nvPr/>
        </p:nvPicPr>
        <p:blipFill>
          <a:blip r:embed="rId3"/>
          <a:stretch>
            <a:fillRect/>
          </a:stretch>
        </p:blipFill>
        <p:spPr>
          <a:xfrm>
            <a:off x="633046" y="1237421"/>
            <a:ext cx="3675625" cy="2541537"/>
          </a:xfrm>
          <a:prstGeom prst="rect">
            <a:avLst/>
          </a:prstGeom>
        </p:spPr>
      </p:pic>
      <p:pic>
        <p:nvPicPr>
          <p:cNvPr id="4" name="Picture 3">
            <a:extLst>
              <a:ext uri="{FF2B5EF4-FFF2-40B4-BE49-F238E27FC236}">
                <a16:creationId xmlns:a16="http://schemas.microsoft.com/office/drawing/2014/main" id="{8A6022CF-3A70-4B43-8A8F-53DD558EF833}"/>
              </a:ext>
            </a:extLst>
          </p:cNvPr>
          <p:cNvPicPr>
            <a:picLocks noChangeAspect="1"/>
          </p:cNvPicPr>
          <p:nvPr/>
        </p:nvPicPr>
        <p:blipFill>
          <a:blip r:embed="rId4"/>
          <a:stretch>
            <a:fillRect/>
          </a:stretch>
        </p:blipFill>
        <p:spPr>
          <a:xfrm>
            <a:off x="633046" y="4028495"/>
            <a:ext cx="3675625" cy="2541538"/>
          </a:xfrm>
          <a:prstGeom prst="rect">
            <a:avLst/>
          </a:prstGeom>
        </p:spPr>
      </p:pic>
      <p:sp>
        <p:nvSpPr>
          <p:cNvPr id="5" name="TextBox 4">
            <a:extLst>
              <a:ext uri="{FF2B5EF4-FFF2-40B4-BE49-F238E27FC236}">
                <a16:creationId xmlns:a16="http://schemas.microsoft.com/office/drawing/2014/main" id="{A75EBDCC-DA71-4575-9E7F-362A6F241B8B}"/>
              </a:ext>
            </a:extLst>
          </p:cNvPr>
          <p:cNvSpPr txBox="1"/>
          <p:nvPr/>
        </p:nvSpPr>
        <p:spPr>
          <a:xfrm>
            <a:off x="4839286" y="1575582"/>
            <a:ext cx="7211355" cy="4524315"/>
          </a:xfrm>
          <a:prstGeom prst="rect">
            <a:avLst/>
          </a:prstGeom>
          <a:noFill/>
        </p:spPr>
        <p:txBody>
          <a:bodyPr wrap="square" rtlCol="0">
            <a:spAutoFit/>
          </a:bodyPr>
          <a:lstStyle/>
          <a:p>
            <a:pPr marL="285750" indent="-285750">
              <a:buFontTx/>
              <a:buChar char="-"/>
            </a:pPr>
            <a:r>
              <a:rPr lang="en-US" dirty="0"/>
              <a:t>Organizations going from 10% working from home to 100% due to Covid19. Higher % working from home after lockdown.</a:t>
            </a:r>
          </a:p>
          <a:p>
            <a:endParaRPr lang="en-US" dirty="0"/>
          </a:p>
          <a:p>
            <a:pPr marL="285750" indent="-285750">
              <a:buFontTx/>
              <a:buChar char="-"/>
            </a:pPr>
            <a:r>
              <a:rPr lang="en-US" dirty="0"/>
              <a:t>Multi layer attacks that includes:</a:t>
            </a:r>
          </a:p>
          <a:p>
            <a:pPr marL="285750" indent="-285750">
              <a:buFontTx/>
              <a:buChar char="-"/>
            </a:pPr>
            <a:endParaRPr lang="en-US" dirty="0"/>
          </a:p>
          <a:p>
            <a:r>
              <a:rPr lang="en-US" dirty="0"/>
              <a:t>	- Covid19 phishing attacks (38% increase)</a:t>
            </a:r>
          </a:p>
          <a:p>
            <a:r>
              <a:rPr lang="en-US" dirty="0"/>
              <a:t>	- Compromised home users without 2FA</a:t>
            </a:r>
          </a:p>
          <a:p>
            <a:r>
              <a:rPr lang="en-US" dirty="0"/>
              <a:t>	- Compromised VPN and RPD using brute force attacks</a:t>
            </a:r>
          </a:p>
          <a:p>
            <a:r>
              <a:rPr lang="en-US" dirty="0"/>
              <a:t>	- Compromised network and domain admin </a:t>
            </a:r>
          </a:p>
          <a:p>
            <a:r>
              <a:rPr lang="en-US" dirty="0"/>
              <a:t>	- Disabled, encrypted and data loss of back ups</a:t>
            </a:r>
          </a:p>
          <a:p>
            <a:endParaRPr lang="en-US" dirty="0"/>
          </a:p>
          <a:p>
            <a:pPr marL="285750" indent="-285750">
              <a:buFontTx/>
              <a:buChar char="-"/>
            </a:pPr>
            <a:r>
              <a:rPr lang="en-US" dirty="0"/>
              <a:t>Double ransomware ($1.25 for the decryption and same again for not selling their data)</a:t>
            </a:r>
          </a:p>
          <a:p>
            <a:r>
              <a:rPr lang="en-US" dirty="0"/>
              <a:t>	</a:t>
            </a:r>
          </a:p>
          <a:p>
            <a:endParaRPr lang="en-US" dirty="0"/>
          </a:p>
          <a:p>
            <a:endParaRPr lang="en-NZ" dirty="0"/>
          </a:p>
        </p:txBody>
      </p:sp>
    </p:spTree>
    <p:extLst>
      <p:ext uri="{BB962C8B-B14F-4D97-AF65-F5344CB8AC3E}">
        <p14:creationId xmlns:p14="http://schemas.microsoft.com/office/powerpoint/2010/main" val="3071738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7A19CCBE-FE91-47A0-AEEA-B4DF7D0D2009}"/>
              </a:ext>
            </a:extLst>
          </p:cNvPr>
          <p:cNvSpPr/>
          <p:nvPr/>
        </p:nvSpPr>
        <p:spPr>
          <a:xfrm>
            <a:off x="5339263" y="4854529"/>
            <a:ext cx="1346041" cy="1346041"/>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0" name="Oval 19">
            <a:extLst>
              <a:ext uri="{FF2B5EF4-FFF2-40B4-BE49-F238E27FC236}">
                <a16:creationId xmlns:a16="http://schemas.microsoft.com/office/drawing/2014/main" id="{3A599F0A-9645-44EC-9825-B1DFABB400A0}"/>
              </a:ext>
            </a:extLst>
          </p:cNvPr>
          <p:cNvSpPr/>
          <p:nvPr/>
        </p:nvSpPr>
        <p:spPr>
          <a:xfrm>
            <a:off x="9213646" y="3775713"/>
            <a:ext cx="1346041" cy="1346041"/>
          </a:xfrm>
          <a:prstGeom prst="ellipse">
            <a:avLst/>
          </a:prstGeom>
          <a:solidFill>
            <a:schemeClr val="bg1"/>
          </a:solidFill>
          <a:ln w="57150">
            <a:solidFill>
              <a:srgbClr val="ED2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1" name="Oval 20">
            <a:extLst>
              <a:ext uri="{FF2B5EF4-FFF2-40B4-BE49-F238E27FC236}">
                <a16:creationId xmlns:a16="http://schemas.microsoft.com/office/drawing/2014/main" id="{21CBAE01-21F9-45B7-BE1A-43839EC39C0E}"/>
              </a:ext>
            </a:extLst>
          </p:cNvPr>
          <p:cNvSpPr/>
          <p:nvPr/>
        </p:nvSpPr>
        <p:spPr>
          <a:xfrm>
            <a:off x="9176047" y="1797167"/>
            <a:ext cx="1346041" cy="1346041"/>
          </a:xfrm>
          <a:prstGeom prst="ellipse">
            <a:avLst/>
          </a:prstGeom>
          <a:solidFill>
            <a:schemeClr val="bg1"/>
          </a:solidFill>
          <a:ln w="57150">
            <a:solidFill>
              <a:srgbClr val="ED2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Oval 23">
            <a:extLst>
              <a:ext uri="{FF2B5EF4-FFF2-40B4-BE49-F238E27FC236}">
                <a16:creationId xmlns:a16="http://schemas.microsoft.com/office/drawing/2014/main" id="{BD67744F-288A-46E1-8B49-BB7B1ABB8997}"/>
              </a:ext>
            </a:extLst>
          </p:cNvPr>
          <p:cNvSpPr/>
          <p:nvPr/>
        </p:nvSpPr>
        <p:spPr>
          <a:xfrm>
            <a:off x="1388657" y="1671998"/>
            <a:ext cx="1346041" cy="1346041"/>
          </a:xfrm>
          <a:prstGeom prst="ellipse">
            <a:avLst/>
          </a:prstGeom>
          <a:solidFill>
            <a:schemeClr val="bg1"/>
          </a:solidFill>
          <a:ln w="57150">
            <a:solidFill>
              <a:srgbClr val="ED2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Title 4">
            <a:extLst>
              <a:ext uri="{FF2B5EF4-FFF2-40B4-BE49-F238E27FC236}">
                <a16:creationId xmlns:a16="http://schemas.microsoft.com/office/drawing/2014/main" id="{C237E493-848E-4965-BCD9-B72328943F3D}"/>
              </a:ext>
            </a:extLst>
          </p:cNvPr>
          <p:cNvSpPr>
            <a:spLocks noGrp="1"/>
          </p:cNvSpPr>
          <p:nvPr>
            <p:ph type="title"/>
          </p:nvPr>
        </p:nvSpPr>
        <p:spPr>
          <a:xfrm>
            <a:off x="457200" y="634893"/>
            <a:ext cx="11277600" cy="963127"/>
          </a:xfrm>
        </p:spPr>
        <p:txBody>
          <a:bodyPr>
            <a:noAutofit/>
          </a:bodyPr>
          <a:lstStyle/>
          <a:p>
            <a:pPr algn="ctr"/>
            <a:r>
              <a:rPr lang="en-US" sz="2000" dirty="0"/>
              <a:t>A Threat Engine to Smart Cities </a:t>
            </a:r>
            <a:br>
              <a:rPr lang="en-US" sz="2000" dirty="0"/>
            </a:br>
            <a:r>
              <a:rPr lang="mr-IN" sz="2000" dirty="0"/>
              <a:t>–</a:t>
            </a:r>
            <a:r>
              <a:rPr lang="en-US" sz="2000" dirty="0"/>
              <a:t> Serious </a:t>
            </a:r>
            <a:r>
              <a:rPr lang="en-US" sz="2000" dirty="0" err="1"/>
              <a:t>Organised</a:t>
            </a:r>
            <a:r>
              <a:rPr lang="en-US" sz="2000" dirty="0"/>
              <a:t> Crime (SOC)</a:t>
            </a:r>
          </a:p>
        </p:txBody>
      </p:sp>
      <p:sp>
        <p:nvSpPr>
          <p:cNvPr id="26" name="Isosceles Triangle 25">
            <a:extLst>
              <a:ext uri="{FF2B5EF4-FFF2-40B4-BE49-F238E27FC236}">
                <a16:creationId xmlns:a16="http://schemas.microsoft.com/office/drawing/2014/main" id="{3428A814-3AA3-49A9-BD85-87CFCFA09BD6}"/>
              </a:ext>
            </a:extLst>
          </p:cNvPr>
          <p:cNvSpPr/>
          <p:nvPr/>
        </p:nvSpPr>
        <p:spPr>
          <a:xfrm rot="10800000">
            <a:off x="3916986" y="3120464"/>
            <a:ext cx="557349" cy="70829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27" name="TextBox 26">
            <a:extLst>
              <a:ext uri="{FF2B5EF4-FFF2-40B4-BE49-F238E27FC236}">
                <a16:creationId xmlns:a16="http://schemas.microsoft.com/office/drawing/2014/main" id="{52638C2F-E25F-4C6A-A11A-F62436D8BAEB}"/>
              </a:ext>
            </a:extLst>
          </p:cNvPr>
          <p:cNvSpPr txBox="1"/>
          <p:nvPr/>
        </p:nvSpPr>
        <p:spPr>
          <a:xfrm>
            <a:off x="3389413" y="2422836"/>
            <a:ext cx="1612491" cy="666977"/>
          </a:xfrm>
          <a:prstGeom prst="rect">
            <a:avLst/>
          </a:prstGeom>
          <a:noFill/>
        </p:spPr>
        <p:txBody>
          <a:bodyPr wrap="square" rtlCol="0">
            <a:spAutoFit/>
          </a:bodyPr>
          <a:lstStyle/>
          <a:p>
            <a:pPr algn="ctr"/>
            <a:r>
              <a:rPr lang="en-US" sz="1867" b="1">
                <a:solidFill>
                  <a:schemeClr val="bg1"/>
                </a:solidFill>
              </a:rPr>
              <a:t>953 Breaches </a:t>
            </a:r>
            <a:r>
              <a:rPr lang="en-US" sz="1867">
                <a:solidFill>
                  <a:schemeClr val="bg1"/>
                </a:solidFill>
              </a:rPr>
              <a:t>in 2010</a:t>
            </a:r>
          </a:p>
        </p:txBody>
      </p:sp>
      <p:sp>
        <p:nvSpPr>
          <p:cNvPr id="28" name="Isosceles Triangle 27">
            <a:extLst>
              <a:ext uri="{FF2B5EF4-FFF2-40B4-BE49-F238E27FC236}">
                <a16:creationId xmlns:a16="http://schemas.microsoft.com/office/drawing/2014/main" id="{E1857117-2063-4D2A-B39C-EEC81455DA5D}"/>
              </a:ext>
            </a:extLst>
          </p:cNvPr>
          <p:cNvSpPr/>
          <p:nvPr/>
        </p:nvSpPr>
        <p:spPr>
          <a:xfrm rot="10800000">
            <a:off x="1287160" y="4338326"/>
            <a:ext cx="557349" cy="70829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29" name="TextBox 28">
            <a:extLst>
              <a:ext uri="{FF2B5EF4-FFF2-40B4-BE49-F238E27FC236}">
                <a16:creationId xmlns:a16="http://schemas.microsoft.com/office/drawing/2014/main" id="{ABAEFCE7-9CEF-41BE-8564-FC009CD8EEA7}"/>
              </a:ext>
            </a:extLst>
          </p:cNvPr>
          <p:cNvSpPr txBox="1"/>
          <p:nvPr/>
        </p:nvSpPr>
        <p:spPr>
          <a:xfrm>
            <a:off x="980183" y="3107380"/>
            <a:ext cx="1884298" cy="369332"/>
          </a:xfrm>
          <a:prstGeom prst="rect">
            <a:avLst/>
          </a:prstGeom>
          <a:noFill/>
        </p:spPr>
        <p:txBody>
          <a:bodyPr wrap="none" rtlCol="0">
            <a:spAutoFit/>
          </a:bodyPr>
          <a:lstStyle/>
          <a:p>
            <a:r>
              <a:rPr lang="en-US"/>
              <a:t>Crime as a Service</a:t>
            </a:r>
          </a:p>
        </p:txBody>
      </p:sp>
      <p:sp>
        <p:nvSpPr>
          <p:cNvPr id="30" name="TextBox 29">
            <a:extLst>
              <a:ext uri="{FF2B5EF4-FFF2-40B4-BE49-F238E27FC236}">
                <a16:creationId xmlns:a16="http://schemas.microsoft.com/office/drawing/2014/main" id="{AB9E7556-DA15-44A3-A3E8-BD1DF87C5CA5}"/>
              </a:ext>
            </a:extLst>
          </p:cNvPr>
          <p:cNvSpPr txBox="1"/>
          <p:nvPr/>
        </p:nvSpPr>
        <p:spPr>
          <a:xfrm>
            <a:off x="876681" y="5140482"/>
            <a:ext cx="2329548" cy="369332"/>
          </a:xfrm>
          <a:prstGeom prst="rect">
            <a:avLst/>
          </a:prstGeom>
          <a:noFill/>
        </p:spPr>
        <p:txBody>
          <a:bodyPr wrap="none" rtlCol="0">
            <a:spAutoFit/>
          </a:bodyPr>
          <a:lstStyle/>
          <a:p>
            <a:r>
              <a:rPr lang="en-US"/>
              <a:t>Malware and I.D. Theft</a:t>
            </a:r>
          </a:p>
        </p:txBody>
      </p:sp>
      <p:sp>
        <p:nvSpPr>
          <p:cNvPr id="31" name="TextBox 30">
            <a:extLst>
              <a:ext uri="{FF2B5EF4-FFF2-40B4-BE49-F238E27FC236}">
                <a16:creationId xmlns:a16="http://schemas.microsoft.com/office/drawing/2014/main" id="{7863FC84-3549-4089-B595-5E077692E6FF}"/>
              </a:ext>
            </a:extLst>
          </p:cNvPr>
          <p:cNvSpPr txBox="1"/>
          <p:nvPr/>
        </p:nvSpPr>
        <p:spPr>
          <a:xfrm>
            <a:off x="5159033" y="6200570"/>
            <a:ext cx="1634871" cy="369332"/>
          </a:xfrm>
          <a:prstGeom prst="rect">
            <a:avLst/>
          </a:prstGeom>
          <a:noFill/>
        </p:spPr>
        <p:txBody>
          <a:bodyPr wrap="none" rtlCol="0">
            <a:spAutoFit/>
          </a:bodyPr>
          <a:lstStyle/>
          <a:p>
            <a:r>
              <a:rPr lang="en-US"/>
              <a:t>Network Attack</a:t>
            </a:r>
          </a:p>
        </p:txBody>
      </p:sp>
      <p:sp>
        <p:nvSpPr>
          <p:cNvPr id="32" name="TextBox 31">
            <a:extLst>
              <a:ext uri="{FF2B5EF4-FFF2-40B4-BE49-F238E27FC236}">
                <a16:creationId xmlns:a16="http://schemas.microsoft.com/office/drawing/2014/main" id="{2A92BF54-BB80-4647-A98E-2A2DB2C5EDDC}"/>
              </a:ext>
            </a:extLst>
          </p:cNvPr>
          <p:cNvSpPr txBox="1"/>
          <p:nvPr/>
        </p:nvSpPr>
        <p:spPr>
          <a:xfrm>
            <a:off x="9211073" y="3110217"/>
            <a:ext cx="1275990" cy="369332"/>
          </a:xfrm>
          <a:prstGeom prst="rect">
            <a:avLst/>
          </a:prstGeom>
          <a:noFill/>
        </p:spPr>
        <p:txBody>
          <a:bodyPr wrap="none" rtlCol="0">
            <a:spAutoFit/>
          </a:bodyPr>
          <a:lstStyle/>
          <a:p>
            <a:r>
              <a:rPr lang="en-US" err="1"/>
              <a:t>Cryptoware</a:t>
            </a:r>
            <a:endParaRPr lang="en-US"/>
          </a:p>
        </p:txBody>
      </p:sp>
      <p:sp>
        <p:nvSpPr>
          <p:cNvPr id="33" name="TextBox 32">
            <a:extLst>
              <a:ext uri="{FF2B5EF4-FFF2-40B4-BE49-F238E27FC236}">
                <a16:creationId xmlns:a16="http://schemas.microsoft.com/office/drawing/2014/main" id="{9001AF3F-8C70-40DE-BFA9-B8C9E63D1316}"/>
              </a:ext>
            </a:extLst>
          </p:cNvPr>
          <p:cNvSpPr txBox="1"/>
          <p:nvPr/>
        </p:nvSpPr>
        <p:spPr>
          <a:xfrm>
            <a:off x="8475750" y="5168685"/>
            <a:ext cx="2716513" cy="369332"/>
          </a:xfrm>
          <a:prstGeom prst="rect">
            <a:avLst/>
          </a:prstGeom>
          <a:noFill/>
        </p:spPr>
        <p:txBody>
          <a:bodyPr wrap="none" rtlCol="0">
            <a:spAutoFit/>
          </a:bodyPr>
          <a:lstStyle/>
          <a:p>
            <a:r>
              <a:rPr lang="en-US"/>
              <a:t>Payment Card/Order Fraud</a:t>
            </a:r>
          </a:p>
        </p:txBody>
      </p:sp>
      <p:pic>
        <p:nvPicPr>
          <p:cNvPr id="34" name="Picture 33">
            <a:extLst>
              <a:ext uri="{FF2B5EF4-FFF2-40B4-BE49-F238E27FC236}">
                <a16:creationId xmlns:a16="http://schemas.microsoft.com/office/drawing/2014/main" id="{2619562B-9A87-4553-B5AA-6184630DE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0827" y="1857733"/>
            <a:ext cx="1045414" cy="1045414"/>
          </a:xfrm>
          <a:prstGeom prst="rect">
            <a:avLst/>
          </a:prstGeom>
        </p:spPr>
      </p:pic>
      <p:pic>
        <p:nvPicPr>
          <p:cNvPr id="35" name="Picture 34">
            <a:extLst>
              <a:ext uri="{FF2B5EF4-FFF2-40B4-BE49-F238E27FC236}">
                <a16:creationId xmlns:a16="http://schemas.microsoft.com/office/drawing/2014/main" id="{DA7B0377-7F5B-42BD-A064-BE25CF2220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0109" y="5093552"/>
            <a:ext cx="924348" cy="924348"/>
          </a:xfrm>
          <a:prstGeom prst="rect">
            <a:avLst/>
          </a:prstGeom>
        </p:spPr>
      </p:pic>
      <p:pic>
        <p:nvPicPr>
          <p:cNvPr id="36" name="Picture 35">
            <a:extLst>
              <a:ext uri="{FF2B5EF4-FFF2-40B4-BE49-F238E27FC236}">
                <a16:creationId xmlns:a16="http://schemas.microsoft.com/office/drawing/2014/main" id="{4C2F7017-8C6D-412D-A9CD-44ADAC803D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3843" y="1894184"/>
            <a:ext cx="1057304" cy="1057304"/>
          </a:xfrm>
          <a:prstGeom prst="rect">
            <a:avLst/>
          </a:prstGeom>
        </p:spPr>
      </p:pic>
      <p:pic>
        <p:nvPicPr>
          <p:cNvPr id="37" name="Picture 36">
            <a:extLst>
              <a:ext uri="{FF2B5EF4-FFF2-40B4-BE49-F238E27FC236}">
                <a16:creationId xmlns:a16="http://schemas.microsoft.com/office/drawing/2014/main" id="{AB15F547-3B89-4AD0-906E-0ADB536AE2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54825" y="4027237"/>
            <a:ext cx="862924" cy="862924"/>
          </a:xfrm>
          <a:prstGeom prst="rect">
            <a:avLst/>
          </a:prstGeom>
        </p:spPr>
      </p:pic>
      <p:sp>
        <p:nvSpPr>
          <p:cNvPr id="38" name="Oval 37">
            <a:extLst>
              <a:ext uri="{FF2B5EF4-FFF2-40B4-BE49-F238E27FC236}">
                <a16:creationId xmlns:a16="http://schemas.microsoft.com/office/drawing/2014/main" id="{8FA7BD79-F00F-4F41-80D1-52FC0CF2F807}"/>
              </a:ext>
            </a:extLst>
          </p:cNvPr>
          <p:cNvSpPr/>
          <p:nvPr/>
        </p:nvSpPr>
        <p:spPr>
          <a:xfrm>
            <a:off x="1399167" y="3747511"/>
            <a:ext cx="1346041" cy="1346041"/>
          </a:xfrm>
          <a:prstGeom prst="ellipse">
            <a:avLst/>
          </a:prstGeom>
          <a:solidFill>
            <a:schemeClr val="bg1"/>
          </a:solidFill>
          <a:ln w="57150">
            <a:solidFill>
              <a:srgbClr val="ED2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39" name="Straight Connector 38">
            <a:extLst>
              <a:ext uri="{FF2B5EF4-FFF2-40B4-BE49-F238E27FC236}">
                <a16:creationId xmlns:a16="http://schemas.microsoft.com/office/drawing/2014/main" id="{5BC78951-CCC6-455A-B3AC-D5A643F9FF15}"/>
              </a:ext>
            </a:extLst>
          </p:cNvPr>
          <p:cNvCxnSpPr>
            <a:cxnSpLocks/>
          </p:cNvCxnSpPr>
          <p:nvPr/>
        </p:nvCxnSpPr>
        <p:spPr>
          <a:xfrm>
            <a:off x="5611870" y="470349"/>
            <a:ext cx="968260"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C6C78400-C32E-40FB-A0D3-AD5C97BF1F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55008" y="1835387"/>
            <a:ext cx="2505834" cy="2808355"/>
          </a:xfrm>
          <a:prstGeom prst="rect">
            <a:avLst/>
          </a:prstGeom>
        </p:spPr>
      </p:pic>
      <p:pic>
        <p:nvPicPr>
          <p:cNvPr id="41" name="Picture 40">
            <a:extLst>
              <a:ext uri="{FF2B5EF4-FFF2-40B4-BE49-F238E27FC236}">
                <a16:creationId xmlns:a16="http://schemas.microsoft.com/office/drawing/2014/main" id="{671B8498-92E6-4939-A502-102348BBE1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7048" y="3947090"/>
            <a:ext cx="909258" cy="907439"/>
          </a:xfrm>
          <a:prstGeom prst="rect">
            <a:avLst/>
          </a:prstGeom>
        </p:spPr>
      </p:pic>
    </p:spTree>
    <p:extLst>
      <p:ext uri="{BB962C8B-B14F-4D97-AF65-F5344CB8AC3E}">
        <p14:creationId xmlns:p14="http://schemas.microsoft.com/office/powerpoint/2010/main" val="207513144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6">
            <a:extLst>
              <a:ext uri="{FF2B5EF4-FFF2-40B4-BE49-F238E27FC236}">
                <a16:creationId xmlns:a16="http://schemas.microsoft.com/office/drawing/2014/main" id="{005F30EB-DACF-4CA5-8AFB-C72CAAB20843}"/>
              </a:ext>
            </a:extLst>
          </p:cNvPr>
          <p:cNvSpPr>
            <a:spLocks noGrp="1"/>
          </p:cNvSpPr>
          <p:nvPr>
            <p:ph type="title"/>
          </p:nvPr>
        </p:nvSpPr>
        <p:spPr>
          <a:xfrm>
            <a:off x="0" y="637163"/>
            <a:ext cx="12191999" cy="640507"/>
          </a:xfrm>
        </p:spPr>
        <p:txBody>
          <a:bodyPr>
            <a:normAutofit/>
          </a:bodyPr>
          <a:lstStyle/>
          <a:p>
            <a:pPr algn="ctr"/>
            <a:r>
              <a:rPr lang="en-US" sz="3600" dirty="0"/>
              <a:t> </a:t>
            </a:r>
            <a:r>
              <a:rPr lang="en-US" sz="3200" dirty="0"/>
              <a:t>Transnational </a:t>
            </a:r>
            <a:r>
              <a:rPr lang="en-US" sz="3200" dirty="0" err="1"/>
              <a:t>Organised</a:t>
            </a:r>
            <a:r>
              <a:rPr lang="en-US" sz="3200" dirty="0"/>
              <a:t> Crime</a:t>
            </a:r>
          </a:p>
        </p:txBody>
      </p:sp>
      <p:grpSp>
        <p:nvGrpSpPr>
          <p:cNvPr id="16" name="그룹 34">
            <a:extLst>
              <a:ext uri="{FF2B5EF4-FFF2-40B4-BE49-F238E27FC236}">
                <a16:creationId xmlns:a16="http://schemas.microsoft.com/office/drawing/2014/main" id="{E5574137-3DE6-4C56-883F-410FD4C7DE84}"/>
              </a:ext>
            </a:extLst>
          </p:cNvPr>
          <p:cNvGrpSpPr/>
          <p:nvPr/>
        </p:nvGrpSpPr>
        <p:grpSpPr>
          <a:xfrm>
            <a:off x="3833813" y="5902191"/>
            <a:ext cx="8358187" cy="727875"/>
            <a:chOff x="3131841" y="1442348"/>
            <a:chExt cx="6012162" cy="540000"/>
          </a:xfrm>
          <a:solidFill>
            <a:schemeClr val="tx1"/>
          </a:solidFill>
        </p:grpSpPr>
        <p:sp>
          <p:nvSpPr>
            <p:cNvPr id="18" name="Round Same Side Corner Rectangle 7">
              <a:extLst>
                <a:ext uri="{FF2B5EF4-FFF2-40B4-BE49-F238E27FC236}">
                  <a16:creationId xmlns:a16="http://schemas.microsoft.com/office/drawing/2014/main" id="{EFAEA84B-FAD1-4D88-BD74-904DB6134289}"/>
                </a:ext>
              </a:extLst>
            </p:cNvPr>
            <p:cNvSpPr/>
            <p:nvPr userDrawn="1"/>
          </p:nvSpPr>
          <p:spPr>
            <a:xfrm rot="16200000">
              <a:off x="5867922" y="-1293733"/>
              <a:ext cx="540000" cy="601216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a:extLst>
                <a:ext uri="{FF2B5EF4-FFF2-40B4-BE49-F238E27FC236}">
                  <a16:creationId xmlns:a16="http://schemas.microsoft.com/office/drawing/2014/main" id="{19C1E269-A5E3-464B-8827-CA5EE9F171DB}"/>
                </a:ext>
              </a:extLst>
            </p:cNvPr>
            <p:cNvSpPr/>
            <p:nvPr userDrawn="1"/>
          </p:nvSpPr>
          <p:spPr>
            <a:xfrm>
              <a:off x="3180602" y="1478347"/>
              <a:ext cx="468000" cy="46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20" name="Oval 19">
            <a:extLst>
              <a:ext uri="{FF2B5EF4-FFF2-40B4-BE49-F238E27FC236}">
                <a16:creationId xmlns:a16="http://schemas.microsoft.com/office/drawing/2014/main" id="{4FF1CD0A-E21C-4E21-9172-CF1BA0766CD8}"/>
              </a:ext>
            </a:extLst>
          </p:cNvPr>
          <p:cNvSpPr/>
          <p:nvPr/>
        </p:nvSpPr>
        <p:spPr>
          <a:xfrm>
            <a:off x="3900870" y="5947555"/>
            <a:ext cx="650621" cy="630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1" name="Round Same Side Corner Rectangle 7">
            <a:extLst>
              <a:ext uri="{FF2B5EF4-FFF2-40B4-BE49-F238E27FC236}">
                <a16:creationId xmlns:a16="http://schemas.microsoft.com/office/drawing/2014/main" id="{D964E5FE-D2D7-4136-A975-381C444574C5}"/>
              </a:ext>
            </a:extLst>
          </p:cNvPr>
          <p:cNvSpPr/>
          <p:nvPr/>
        </p:nvSpPr>
        <p:spPr>
          <a:xfrm rot="16200000">
            <a:off x="8146646" y="827378"/>
            <a:ext cx="727875" cy="7336035"/>
          </a:xfrm>
          <a:prstGeom prst="round2SameRect">
            <a:avLst>
              <a:gd name="adj1" fmla="val 50000"/>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Oval 21">
            <a:extLst>
              <a:ext uri="{FF2B5EF4-FFF2-40B4-BE49-F238E27FC236}">
                <a16:creationId xmlns:a16="http://schemas.microsoft.com/office/drawing/2014/main" id="{4DD36B07-9248-4DD0-8740-E220A2823A2E}"/>
              </a:ext>
            </a:extLst>
          </p:cNvPr>
          <p:cNvSpPr/>
          <p:nvPr/>
        </p:nvSpPr>
        <p:spPr>
          <a:xfrm>
            <a:off x="4902064" y="4179982"/>
            <a:ext cx="571053" cy="63082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3" name="Oval 22">
            <a:extLst>
              <a:ext uri="{FF2B5EF4-FFF2-40B4-BE49-F238E27FC236}">
                <a16:creationId xmlns:a16="http://schemas.microsoft.com/office/drawing/2014/main" id="{85690BAB-BB5D-4694-A2BA-F67DCEBB84C9}"/>
              </a:ext>
            </a:extLst>
          </p:cNvPr>
          <p:cNvSpPr/>
          <p:nvPr/>
        </p:nvSpPr>
        <p:spPr>
          <a:xfrm>
            <a:off x="4892041" y="4176822"/>
            <a:ext cx="649419" cy="630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24" name="그룹 34">
            <a:extLst>
              <a:ext uri="{FF2B5EF4-FFF2-40B4-BE49-F238E27FC236}">
                <a16:creationId xmlns:a16="http://schemas.microsoft.com/office/drawing/2014/main" id="{F7ED8796-E3F9-458D-8CFF-D14F53F2D90F}"/>
              </a:ext>
            </a:extLst>
          </p:cNvPr>
          <p:cNvGrpSpPr/>
          <p:nvPr/>
        </p:nvGrpSpPr>
        <p:grpSpPr>
          <a:xfrm>
            <a:off x="5383672" y="3225446"/>
            <a:ext cx="6808328" cy="727875"/>
            <a:chOff x="3131841" y="1442348"/>
            <a:chExt cx="6012162" cy="540000"/>
          </a:xfrm>
          <a:solidFill>
            <a:schemeClr val="bg1">
              <a:lumMod val="50000"/>
            </a:schemeClr>
          </a:solidFill>
        </p:grpSpPr>
        <p:sp>
          <p:nvSpPr>
            <p:cNvPr id="25" name="Round Same Side Corner Rectangle 7">
              <a:extLst>
                <a:ext uri="{FF2B5EF4-FFF2-40B4-BE49-F238E27FC236}">
                  <a16:creationId xmlns:a16="http://schemas.microsoft.com/office/drawing/2014/main" id="{C5661451-DD3E-4E77-8C9E-00587481D76E}"/>
                </a:ext>
              </a:extLst>
            </p:cNvPr>
            <p:cNvSpPr/>
            <p:nvPr userDrawn="1"/>
          </p:nvSpPr>
          <p:spPr>
            <a:xfrm rot="16200000">
              <a:off x="5867922" y="-1293733"/>
              <a:ext cx="540000" cy="601216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Oval 25">
              <a:extLst>
                <a:ext uri="{FF2B5EF4-FFF2-40B4-BE49-F238E27FC236}">
                  <a16:creationId xmlns:a16="http://schemas.microsoft.com/office/drawing/2014/main" id="{104D78AC-0BDD-4E6B-B6EA-7B491E501178}"/>
                </a:ext>
              </a:extLst>
            </p:cNvPr>
            <p:cNvSpPr/>
            <p:nvPr userDrawn="1"/>
          </p:nvSpPr>
          <p:spPr>
            <a:xfrm>
              <a:off x="3180602" y="1478347"/>
              <a:ext cx="468000" cy="46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27" name="Oval 26">
            <a:extLst>
              <a:ext uri="{FF2B5EF4-FFF2-40B4-BE49-F238E27FC236}">
                <a16:creationId xmlns:a16="http://schemas.microsoft.com/office/drawing/2014/main" id="{A622681F-7047-4832-A1D4-442A371BE387}"/>
              </a:ext>
            </a:extLst>
          </p:cNvPr>
          <p:cNvSpPr/>
          <p:nvPr/>
        </p:nvSpPr>
        <p:spPr>
          <a:xfrm>
            <a:off x="5438292" y="3270810"/>
            <a:ext cx="657708" cy="630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28" name="그룹 34">
            <a:extLst>
              <a:ext uri="{FF2B5EF4-FFF2-40B4-BE49-F238E27FC236}">
                <a16:creationId xmlns:a16="http://schemas.microsoft.com/office/drawing/2014/main" id="{06EB1B9F-4D56-481A-88D3-F69067001D39}"/>
              </a:ext>
            </a:extLst>
          </p:cNvPr>
          <p:cNvGrpSpPr/>
          <p:nvPr/>
        </p:nvGrpSpPr>
        <p:grpSpPr>
          <a:xfrm>
            <a:off x="6096002" y="2248190"/>
            <a:ext cx="6095998" cy="727875"/>
            <a:chOff x="3131839" y="1441984"/>
            <a:chExt cx="6012162" cy="540000"/>
          </a:xfrm>
          <a:solidFill>
            <a:schemeClr val="bg1">
              <a:lumMod val="65000"/>
            </a:schemeClr>
          </a:solidFill>
        </p:grpSpPr>
        <p:sp>
          <p:nvSpPr>
            <p:cNvPr id="29" name="Round Same Side Corner Rectangle 7">
              <a:extLst>
                <a:ext uri="{FF2B5EF4-FFF2-40B4-BE49-F238E27FC236}">
                  <a16:creationId xmlns:a16="http://schemas.microsoft.com/office/drawing/2014/main" id="{AFDEE9DD-90EB-4A98-AA99-212B4493F7B4}"/>
                </a:ext>
              </a:extLst>
            </p:cNvPr>
            <p:cNvSpPr/>
            <p:nvPr userDrawn="1"/>
          </p:nvSpPr>
          <p:spPr>
            <a:xfrm rot="16200000">
              <a:off x="5867920" y="-1294097"/>
              <a:ext cx="540000" cy="601216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Oval 29">
              <a:extLst>
                <a:ext uri="{FF2B5EF4-FFF2-40B4-BE49-F238E27FC236}">
                  <a16:creationId xmlns:a16="http://schemas.microsoft.com/office/drawing/2014/main" id="{0ABD8BF3-E631-4DBD-ADFA-8AE13E858B9E}"/>
                </a:ext>
              </a:extLst>
            </p:cNvPr>
            <p:cNvSpPr/>
            <p:nvPr userDrawn="1"/>
          </p:nvSpPr>
          <p:spPr>
            <a:xfrm>
              <a:off x="3180602" y="1478347"/>
              <a:ext cx="468000" cy="46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31" name="Oval 30">
            <a:extLst>
              <a:ext uri="{FF2B5EF4-FFF2-40B4-BE49-F238E27FC236}">
                <a16:creationId xmlns:a16="http://schemas.microsoft.com/office/drawing/2014/main" id="{07BA853A-9B0C-42D3-9213-3DAF43A0173A}"/>
              </a:ext>
            </a:extLst>
          </p:cNvPr>
          <p:cNvSpPr/>
          <p:nvPr/>
        </p:nvSpPr>
        <p:spPr>
          <a:xfrm>
            <a:off x="6148216" y="2297204"/>
            <a:ext cx="628823" cy="630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32" name="그룹 34">
            <a:extLst>
              <a:ext uri="{FF2B5EF4-FFF2-40B4-BE49-F238E27FC236}">
                <a16:creationId xmlns:a16="http://schemas.microsoft.com/office/drawing/2014/main" id="{4F80CB88-B167-4832-912B-C46607241F6E}"/>
              </a:ext>
            </a:extLst>
          </p:cNvPr>
          <p:cNvGrpSpPr/>
          <p:nvPr/>
        </p:nvGrpSpPr>
        <p:grpSpPr>
          <a:xfrm>
            <a:off x="6777039" y="1300118"/>
            <a:ext cx="5414961" cy="727875"/>
            <a:chOff x="3131841" y="1442348"/>
            <a:chExt cx="6012162" cy="540000"/>
          </a:xfrm>
          <a:solidFill>
            <a:schemeClr val="bg1">
              <a:lumMod val="75000"/>
            </a:schemeClr>
          </a:solidFill>
        </p:grpSpPr>
        <p:sp>
          <p:nvSpPr>
            <p:cNvPr id="33" name="Round Same Side Corner Rectangle 7">
              <a:extLst>
                <a:ext uri="{FF2B5EF4-FFF2-40B4-BE49-F238E27FC236}">
                  <a16:creationId xmlns:a16="http://schemas.microsoft.com/office/drawing/2014/main" id="{5AA12DAD-4268-47DE-A328-4277F595A951}"/>
                </a:ext>
              </a:extLst>
            </p:cNvPr>
            <p:cNvSpPr/>
            <p:nvPr userDrawn="1"/>
          </p:nvSpPr>
          <p:spPr>
            <a:xfrm rot="16200000">
              <a:off x="5867922" y="-1293733"/>
              <a:ext cx="540000" cy="601216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a:extLst>
                <a:ext uri="{FF2B5EF4-FFF2-40B4-BE49-F238E27FC236}">
                  <a16:creationId xmlns:a16="http://schemas.microsoft.com/office/drawing/2014/main" id="{2F16D69E-28FF-4119-86D5-5CA45E9FB0B9}"/>
                </a:ext>
              </a:extLst>
            </p:cNvPr>
            <p:cNvSpPr/>
            <p:nvPr userDrawn="1"/>
          </p:nvSpPr>
          <p:spPr>
            <a:xfrm>
              <a:off x="3180602" y="1478347"/>
              <a:ext cx="468000" cy="46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35" name="Oval 34">
            <a:extLst>
              <a:ext uri="{FF2B5EF4-FFF2-40B4-BE49-F238E27FC236}">
                <a16:creationId xmlns:a16="http://schemas.microsoft.com/office/drawing/2014/main" id="{1C03EED1-3A85-408F-A43E-AFC98A73B340}"/>
              </a:ext>
            </a:extLst>
          </p:cNvPr>
          <p:cNvSpPr/>
          <p:nvPr/>
        </p:nvSpPr>
        <p:spPr>
          <a:xfrm>
            <a:off x="6840353" y="1348642"/>
            <a:ext cx="636773" cy="630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6" name="TextBox 35">
            <a:extLst>
              <a:ext uri="{FF2B5EF4-FFF2-40B4-BE49-F238E27FC236}">
                <a16:creationId xmlns:a16="http://schemas.microsoft.com/office/drawing/2014/main" id="{DEFBDFE5-F375-406F-B459-FBDE7003395A}"/>
              </a:ext>
            </a:extLst>
          </p:cNvPr>
          <p:cNvSpPr txBox="1"/>
          <p:nvPr/>
        </p:nvSpPr>
        <p:spPr>
          <a:xfrm>
            <a:off x="4743451" y="6020199"/>
            <a:ext cx="4629150" cy="738664"/>
          </a:xfrm>
          <a:prstGeom prst="rect">
            <a:avLst/>
          </a:prstGeom>
          <a:noFill/>
        </p:spPr>
        <p:txBody>
          <a:bodyPr wrap="square" rtlCol="0">
            <a:spAutoFit/>
          </a:bodyPr>
          <a:lstStyle/>
          <a:p>
            <a:r>
              <a:rPr lang="en-US" sz="2400">
                <a:solidFill>
                  <a:schemeClr val="bg1"/>
                </a:solidFill>
              </a:rPr>
              <a:t>Counterfeiting - $560 Billion</a:t>
            </a:r>
          </a:p>
          <a:p>
            <a:endParaRPr lang="en-NZ"/>
          </a:p>
        </p:txBody>
      </p:sp>
      <p:sp>
        <p:nvSpPr>
          <p:cNvPr id="37" name="TextBox 36">
            <a:extLst>
              <a:ext uri="{FF2B5EF4-FFF2-40B4-BE49-F238E27FC236}">
                <a16:creationId xmlns:a16="http://schemas.microsoft.com/office/drawing/2014/main" id="{157A45E9-C9D3-4A60-B736-779CD2898B00}"/>
              </a:ext>
            </a:extLst>
          </p:cNvPr>
          <p:cNvSpPr txBox="1"/>
          <p:nvPr/>
        </p:nvSpPr>
        <p:spPr>
          <a:xfrm>
            <a:off x="5703877" y="4261645"/>
            <a:ext cx="5865855" cy="461665"/>
          </a:xfrm>
          <a:prstGeom prst="rect">
            <a:avLst/>
          </a:prstGeom>
          <a:noFill/>
        </p:spPr>
        <p:txBody>
          <a:bodyPr wrap="square" rtlCol="0">
            <a:spAutoFit/>
          </a:bodyPr>
          <a:lstStyle/>
          <a:p>
            <a:r>
              <a:rPr lang="en-US" sz="2400">
                <a:solidFill>
                  <a:schemeClr val="bg1"/>
                </a:solidFill>
              </a:rPr>
              <a:t>Drug Trade - $400 Billion</a:t>
            </a:r>
          </a:p>
        </p:txBody>
      </p:sp>
      <p:sp>
        <p:nvSpPr>
          <p:cNvPr id="38" name="TextBox 37">
            <a:extLst>
              <a:ext uri="{FF2B5EF4-FFF2-40B4-BE49-F238E27FC236}">
                <a16:creationId xmlns:a16="http://schemas.microsoft.com/office/drawing/2014/main" id="{6BC5F9E9-CF01-4A14-9E16-27203596A621}"/>
              </a:ext>
            </a:extLst>
          </p:cNvPr>
          <p:cNvSpPr txBox="1"/>
          <p:nvPr/>
        </p:nvSpPr>
        <p:spPr>
          <a:xfrm>
            <a:off x="6943726" y="2376986"/>
            <a:ext cx="4966805" cy="461665"/>
          </a:xfrm>
          <a:prstGeom prst="rect">
            <a:avLst/>
          </a:prstGeom>
          <a:noFill/>
        </p:spPr>
        <p:txBody>
          <a:bodyPr wrap="square" rtlCol="0">
            <a:spAutoFit/>
          </a:bodyPr>
          <a:lstStyle/>
          <a:p>
            <a:r>
              <a:rPr lang="en-US" sz="2400">
                <a:solidFill>
                  <a:schemeClr val="bg1"/>
                </a:solidFill>
              </a:rPr>
              <a:t>Human Trafficking - $70 Billion</a:t>
            </a:r>
          </a:p>
        </p:txBody>
      </p:sp>
      <p:sp>
        <p:nvSpPr>
          <p:cNvPr id="39" name="TextBox 38">
            <a:extLst>
              <a:ext uri="{FF2B5EF4-FFF2-40B4-BE49-F238E27FC236}">
                <a16:creationId xmlns:a16="http://schemas.microsoft.com/office/drawing/2014/main" id="{D1285370-67B9-45A5-B16D-CCA8C862D2A7}"/>
              </a:ext>
            </a:extLst>
          </p:cNvPr>
          <p:cNvSpPr txBox="1"/>
          <p:nvPr/>
        </p:nvSpPr>
        <p:spPr>
          <a:xfrm>
            <a:off x="6272213" y="3351244"/>
            <a:ext cx="4667244" cy="830997"/>
          </a:xfrm>
          <a:prstGeom prst="rect">
            <a:avLst/>
          </a:prstGeom>
          <a:noFill/>
        </p:spPr>
        <p:txBody>
          <a:bodyPr wrap="square" rtlCol="0">
            <a:spAutoFit/>
          </a:bodyPr>
          <a:lstStyle/>
          <a:p>
            <a:r>
              <a:rPr lang="en-US" sz="2400">
                <a:solidFill>
                  <a:schemeClr val="bg1"/>
                </a:solidFill>
              </a:rPr>
              <a:t>Arms Trade - $150 Billion</a:t>
            </a:r>
          </a:p>
          <a:p>
            <a:endParaRPr lang="en-NZ" sz="2400">
              <a:solidFill>
                <a:schemeClr val="bg1"/>
              </a:solidFill>
            </a:endParaRPr>
          </a:p>
        </p:txBody>
      </p:sp>
      <p:sp>
        <p:nvSpPr>
          <p:cNvPr id="40" name="TextBox 39">
            <a:extLst>
              <a:ext uri="{FF2B5EF4-FFF2-40B4-BE49-F238E27FC236}">
                <a16:creationId xmlns:a16="http://schemas.microsoft.com/office/drawing/2014/main" id="{8493E320-E9E5-4B52-A583-BF75514E9249}"/>
              </a:ext>
            </a:extLst>
          </p:cNvPr>
          <p:cNvSpPr txBox="1"/>
          <p:nvPr/>
        </p:nvSpPr>
        <p:spPr>
          <a:xfrm>
            <a:off x="7574756" y="1445112"/>
            <a:ext cx="4519613" cy="461665"/>
          </a:xfrm>
          <a:prstGeom prst="rect">
            <a:avLst/>
          </a:prstGeom>
          <a:noFill/>
        </p:spPr>
        <p:txBody>
          <a:bodyPr wrap="square" rtlCol="0">
            <a:spAutoFit/>
          </a:bodyPr>
          <a:lstStyle/>
          <a:p>
            <a:r>
              <a:rPr lang="en-US" sz="2400">
                <a:solidFill>
                  <a:schemeClr val="bg1"/>
                </a:solidFill>
              </a:rPr>
              <a:t>Migrant Smuggling - $15 Billion</a:t>
            </a:r>
          </a:p>
        </p:txBody>
      </p:sp>
      <p:sp>
        <p:nvSpPr>
          <p:cNvPr id="41" name="TextBox 40">
            <a:extLst>
              <a:ext uri="{FF2B5EF4-FFF2-40B4-BE49-F238E27FC236}">
                <a16:creationId xmlns:a16="http://schemas.microsoft.com/office/drawing/2014/main" id="{D229BD82-C992-48B2-BDB1-E9DBC8BF4D25}"/>
              </a:ext>
            </a:extLst>
          </p:cNvPr>
          <p:cNvSpPr txBox="1"/>
          <p:nvPr/>
        </p:nvSpPr>
        <p:spPr>
          <a:xfrm>
            <a:off x="6894883" y="1433224"/>
            <a:ext cx="527709" cy="461665"/>
          </a:xfrm>
          <a:prstGeom prst="rect">
            <a:avLst/>
          </a:prstGeom>
          <a:noFill/>
        </p:spPr>
        <p:txBody>
          <a:bodyPr wrap="none" rtlCol="0">
            <a:spAutoFit/>
          </a:bodyPr>
          <a:lstStyle/>
          <a:p>
            <a:pPr algn="ctr"/>
            <a:r>
              <a:rPr lang="en-US" altLang="ko-KR" sz="2400" b="1">
                <a:solidFill>
                  <a:srgbClr val="FF0000"/>
                </a:solidFill>
                <a:cs typeface="Arial" pitchFamily="34" charset="0"/>
              </a:rPr>
              <a:t>01</a:t>
            </a:r>
            <a:endParaRPr lang="ko-KR" altLang="en-US" sz="2400" b="1">
              <a:solidFill>
                <a:srgbClr val="FF0000"/>
              </a:solidFill>
              <a:cs typeface="Arial" pitchFamily="34" charset="0"/>
            </a:endParaRPr>
          </a:p>
        </p:txBody>
      </p:sp>
      <p:sp>
        <p:nvSpPr>
          <p:cNvPr id="42" name="TextBox 41">
            <a:extLst>
              <a:ext uri="{FF2B5EF4-FFF2-40B4-BE49-F238E27FC236}">
                <a16:creationId xmlns:a16="http://schemas.microsoft.com/office/drawing/2014/main" id="{4625713E-1EA9-4C7E-987B-571A6F066C9F}"/>
              </a:ext>
            </a:extLst>
          </p:cNvPr>
          <p:cNvSpPr txBox="1"/>
          <p:nvPr/>
        </p:nvSpPr>
        <p:spPr>
          <a:xfrm>
            <a:off x="6170796" y="2361345"/>
            <a:ext cx="527709" cy="461665"/>
          </a:xfrm>
          <a:prstGeom prst="rect">
            <a:avLst/>
          </a:prstGeom>
          <a:noFill/>
        </p:spPr>
        <p:txBody>
          <a:bodyPr wrap="none" rtlCol="0">
            <a:spAutoFit/>
          </a:bodyPr>
          <a:lstStyle/>
          <a:p>
            <a:pPr algn="ctr"/>
            <a:r>
              <a:rPr lang="en-US" altLang="ko-KR" sz="2400" b="1">
                <a:solidFill>
                  <a:srgbClr val="FF0000"/>
                </a:solidFill>
                <a:cs typeface="Arial" pitchFamily="34" charset="0"/>
              </a:rPr>
              <a:t>02</a:t>
            </a:r>
            <a:endParaRPr lang="ko-KR" altLang="en-US" sz="2400" b="1">
              <a:solidFill>
                <a:srgbClr val="FF0000"/>
              </a:solidFill>
              <a:cs typeface="Arial" pitchFamily="34" charset="0"/>
            </a:endParaRPr>
          </a:p>
        </p:txBody>
      </p:sp>
      <p:sp>
        <p:nvSpPr>
          <p:cNvPr id="43" name="TextBox 42">
            <a:extLst>
              <a:ext uri="{FF2B5EF4-FFF2-40B4-BE49-F238E27FC236}">
                <a16:creationId xmlns:a16="http://schemas.microsoft.com/office/drawing/2014/main" id="{F9B72E2A-39F5-4901-80ED-03E65EF6A1C9}"/>
              </a:ext>
            </a:extLst>
          </p:cNvPr>
          <p:cNvSpPr txBox="1"/>
          <p:nvPr/>
        </p:nvSpPr>
        <p:spPr>
          <a:xfrm>
            <a:off x="5495776" y="3355389"/>
            <a:ext cx="527709" cy="461665"/>
          </a:xfrm>
          <a:prstGeom prst="rect">
            <a:avLst/>
          </a:prstGeom>
          <a:noFill/>
        </p:spPr>
        <p:txBody>
          <a:bodyPr wrap="none" rtlCol="0">
            <a:spAutoFit/>
          </a:bodyPr>
          <a:lstStyle/>
          <a:p>
            <a:pPr algn="ctr"/>
            <a:r>
              <a:rPr lang="en-US" altLang="ko-KR" sz="2400" b="1">
                <a:solidFill>
                  <a:srgbClr val="FF0000"/>
                </a:solidFill>
                <a:cs typeface="Arial" pitchFamily="34" charset="0"/>
              </a:rPr>
              <a:t>03</a:t>
            </a:r>
            <a:endParaRPr lang="ko-KR" altLang="en-US" sz="2400" b="1">
              <a:solidFill>
                <a:srgbClr val="FF0000"/>
              </a:solidFill>
              <a:cs typeface="Arial" pitchFamily="34" charset="0"/>
            </a:endParaRPr>
          </a:p>
        </p:txBody>
      </p:sp>
      <p:sp>
        <p:nvSpPr>
          <p:cNvPr id="44" name="TextBox 43">
            <a:extLst>
              <a:ext uri="{FF2B5EF4-FFF2-40B4-BE49-F238E27FC236}">
                <a16:creationId xmlns:a16="http://schemas.microsoft.com/office/drawing/2014/main" id="{C83D576E-C890-4A4D-BAE6-A6BEB2D08D5F}"/>
              </a:ext>
            </a:extLst>
          </p:cNvPr>
          <p:cNvSpPr txBox="1"/>
          <p:nvPr/>
        </p:nvSpPr>
        <p:spPr>
          <a:xfrm>
            <a:off x="4921498" y="4242595"/>
            <a:ext cx="527709" cy="461665"/>
          </a:xfrm>
          <a:prstGeom prst="rect">
            <a:avLst/>
          </a:prstGeom>
          <a:noFill/>
        </p:spPr>
        <p:txBody>
          <a:bodyPr wrap="square" rtlCol="0">
            <a:spAutoFit/>
          </a:bodyPr>
          <a:lstStyle/>
          <a:p>
            <a:pPr algn="ctr"/>
            <a:r>
              <a:rPr lang="en-US" altLang="ko-KR" sz="2400" b="1">
                <a:solidFill>
                  <a:srgbClr val="FF0000"/>
                </a:solidFill>
                <a:cs typeface="Arial" pitchFamily="34" charset="0"/>
              </a:rPr>
              <a:t>04</a:t>
            </a:r>
            <a:endParaRPr lang="ko-KR" altLang="en-US" sz="2400" b="1">
              <a:solidFill>
                <a:srgbClr val="FF0000"/>
              </a:solidFill>
              <a:cs typeface="Arial" pitchFamily="34" charset="0"/>
            </a:endParaRPr>
          </a:p>
        </p:txBody>
      </p:sp>
      <p:sp>
        <p:nvSpPr>
          <p:cNvPr id="45" name="TextBox 44">
            <a:extLst>
              <a:ext uri="{FF2B5EF4-FFF2-40B4-BE49-F238E27FC236}">
                <a16:creationId xmlns:a16="http://schemas.microsoft.com/office/drawing/2014/main" id="{DE9D6598-896B-4CA4-BE78-28338256115F}"/>
              </a:ext>
            </a:extLst>
          </p:cNvPr>
          <p:cNvSpPr txBox="1"/>
          <p:nvPr/>
        </p:nvSpPr>
        <p:spPr>
          <a:xfrm>
            <a:off x="3962325" y="6020199"/>
            <a:ext cx="527709" cy="461665"/>
          </a:xfrm>
          <a:prstGeom prst="rect">
            <a:avLst/>
          </a:prstGeom>
          <a:noFill/>
        </p:spPr>
        <p:txBody>
          <a:bodyPr wrap="none" rtlCol="0">
            <a:spAutoFit/>
          </a:bodyPr>
          <a:lstStyle/>
          <a:p>
            <a:pPr algn="ctr"/>
            <a:r>
              <a:rPr lang="en-US" altLang="ko-KR" sz="2400" b="1">
                <a:solidFill>
                  <a:srgbClr val="FF0000"/>
                </a:solidFill>
                <a:cs typeface="Arial" pitchFamily="34" charset="0"/>
              </a:rPr>
              <a:t>06</a:t>
            </a:r>
            <a:endParaRPr lang="ko-KR" altLang="en-US" sz="2400" b="1">
              <a:solidFill>
                <a:srgbClr val="FF0000"/>
              </a:solidFill>
              <a:cs typeface="Arial" pitchFamily="34" charset="0"/>
            </a:endParaRPr>
          </a:p>
        </p:txBody>
      </p:sp>
      <p:cxnSp>
        <p:nvCxnSpPr>
          <p:cNvPr id="46" name="Straight Connector 45">
            <a:extLst>
              <a:ext uri="{FF2B5EF4-FFF2-40B4-BE49-F238E27FC236}">
                <a16:creationId xmlns:a16="http://schemas.microsoft.com/office/drawing/2014/main" id="{33091F4D-62FC-451E-8D4F-D1B3332CFCF7}"/>
              </a:ext>
            </a:extLst>
          </p:cNvPr>
          <p:cNvCxnSpPr>
            <a:cxnSpLocks/>
          </p:cNvCxnSpPr>
          <p:nvPr/>
        </p:nvCxnSpPr>
        <p:spPr>
          <a:xfrm>
            <a:off x="5611870" y="513216"/>
            <a:ext cx="968260"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grpSp>
        <p:nvGrpSpPr>
          <p:cNvPr id="47" name="그룹 34">
            <a:extLst>
              <a:ext uri="{FF2B5EF4-FFF2-40B4-BE49-F238E27FC236}">
                <a16:creationId xmlns:a16="http://schemas.microsoft.com/office/drawing/2014/main" id="{C882D82B-B9F2-40BC-A121-6FC3A939CE30}"/>
              </a:ext>
            </a:extLst>
          </p:cNvPr>
          <p:cNvGrpSpPr/>
          <p:nvPr/>
        </p:nvGrpSpPr>
        <p:grpSpPr>
          <a:xfrm>
            <a:off x="4447549" y="5037470"/>
            <a:ext cx="7744451" cy="727875"/>
            <a:chOff x="3131841" y="1442348"/>
            <a:chExt cx="6012162" cy="540000"/>
          </a:xfrm>
          <a:solidFill>
            <a:srgbClr val="ED2230"/>
          </a:solidFill>
        </p:grpSpPr>
        <p:sp>
          <p:nvSpPr>
            <p:cNvPr id="48" name="Round Same Side Corner Rectangle 7">
              <a:extLst>
                <a:ext uri="{FF2B5EF4-FFF2-40B4-BE49-F238E27FC236}">
                  <a16:creationId xmlns:a16="http://schemas.microsoft.com/office/drawing/2014/main" id="{726FCD75-965F-4789-8BCC-71D7CD0B5F58}"/>
                </a:ext>
              </a:extLst>
            </p:cNvPr>
            <p:cNvSpPr/>
            <p:nvPr userDrawn="1"/>
          </p:nvSpPr>
          <p:spPr>
            <a:xfrm rot="16200000">
              <a:off x="5867922" y="-1293733"/>
              <a:ext cx="540000" cy="601216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a:extLst>
                <a:ext uri="{FF2B5EF4-FFF2-40B4-BE49-F238E27FC236}">
                  <a16:creationId xmlns:a16="http://schemas.microsoft.com/office/drawing/2014/main" id="{BFE68BC7-0273-4321-A3A6-C39B417F0863}"/>
                </a:ext>
              </a:extLst>
            </p:cNvPr>
            <p:cNvSpPr/>
            <p:nvPr userDrawn="1"/>
          </p:nvSpPr>
          <p:spPr>
            <a:xfrm>
              <a:off x="3180602" y="1478347"/>
              <a:ext cx="468000" cy="46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50" name="Oval 49">
            <a:extLst>
              <a:ext uri="{FF2B5EF4-FFF2-40B4-BE49-F238E27FC236}">
                <a16:creationId xmlns:a16="http://schemas.microsoft.com/office/drawing/2014/main" id="{C1AE4BAC-7127-4D0B-9A9A-A79D62E8107B}"/>
              </a:ext>
            </a:extLst>
          </p:cNvPr>
          <p:cNvSpPr/>
          <p:nvPr/>
        </p:nvSpPr>
        <p:spPr>
          <a:xfrm>
            <a:off x="4499779" y="5082834"/>
            <a:ext cx="685574" cy="630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1" name="TextBox 50">
            <a:extLst>
              <a:ext uri="{FF2B5EF4-FFF2-40B4-BE49-F238E27FC236}">
                <a16:creationId xmlns:a16="http://schemas.microsoft.com/office/drawing/2014/main" id="{F0175358-EB19-4E21-AD66-FD36BC6E7282}"/>
              </a:ext>
            </a:extLst>
          </p:cNvPr>
          <p:cNvSpPr txBox="1"/>
          <p:nvPr/>
        </p:nvSpPr>
        <p:spPr>
          <a:xfrm>
            <a:off x="5340644" y="5170573"/>
            <a:ext cx="6098884" cy="461665"/>
          </a:xfrm>
          <a:prstGeom prst="rect">
            <a:avLst/>
          </a:prstGeom>
          <a:noFill/>
        </p:spPr>
        <p:txBody>
          <a:bodyPr wrap="square" rtlCol="0">
            <a:spAutoFit/>
          </a:bodyPr>
          <a:lstStyle/>
          <a:p>
            <a:r>
              <a:rPr lang="en-US" sz="2400">
                <a:solidFill>
                  <a:schemeClr val="bg1"/>
                </a:solidFill>
              </a:rPr>
              <a:t>Cyber Crime - $490 Billion</a:t>
            </a:r>
          </a:p>
        </p:txBody>
      </p:sp>
      <p:sp>
        <p:nvSpPr>
          <p:cNvPr id="52" name="TextBox 51">
            <a:extLst>
              <a:ext uri="{FF2B5EF4-FFF2-40B4-BE49-F238E27FC236}">
                <a16:creationId xmlns:a16="http://schemas.microsoft.com/office/drawing/2014/main" id="{D6E06DCC-C69A-4986-A88B-3C2A6C1CF7E4}"/>
              </a:ext>
            </a:extLst>
          </p:cNvPr>
          <p:cNvSpPr txBox="1"/>
          <p:nvPr/>
        </p:nvSpPr>
        <p:spPr>
          <a:xfrm>
            <a:off x="4551491" y="5167413"/>
            <a:ext cx="548673" cy="461665"/>
          </a:xfrm>
          <a:prstGeom prst="rect">
            <a:avLst/>
          </a:prstGeom>
          <a:noFill/>
        </p:spPr>
        <p:txBody>
          <a:bodyPr wrap="square" rtlCol="0">
            <a:spAutoFit/>
          </a:bodyPr>
          <a:lstStyle/>
          <a:p>
            <a:pPr algn="ctr"/>
            <a:r>
              <a:rPr lang="en-US" altLang="ko-KR" sz="2400" b="1">
                <a:solidFill>
                  <a:srgbClr val="FF0000"/>
                </a:solidFill>
                <a:cs typeface="Arial" pitchFamily="34" charset="0"/>
              </a:rPr>
              <a:t>05</a:t>
            </a:r>
            <a:endParaRPr lang="ko-KR" altLang="en-US" sz="2400" b="1">
              <a:solidFill>
                <a:srgbClr val="FF0000"/>
              </a:solidFill>
              <a:cs typeface="Arial" pitchFamily="34" charset="0"/>
            </a:endParaRPr>
          </a:p>
        </p:txBody>
      </p:sp>
      <p:sp>
        <p:nvSpPr>
          <p:cNvPr id="53" name="Oval 52">
            <a:extLst>
              <a:ext uri="{FF2B5EF4-FFF2-40B4-BE49-F238E27FC236}">
                <a16:creationId xmlns:a16="http://schemas.microsoft.com/office/drawing/2014/main" id="{AB1C0539-8A79-4540-8B2D-8E1409E6DB58}"/>
              </a:ext>
            </a:extLst>
          </p:cNvPr>
          <p:cNvSpPr/>
          <p:nvPr/>
        </p:nvSpPr>
        <p:spPr>
          <a:xfrm>
            <a:off x="885490" y="2093316"/>
            <a:ext cx="3153157" cy="3074097"/>
          </a:xfrm>
          <a:prstGeom prst="ellipse">
            <a:avLst/>
          </a:prstGeom>
          <a:solidFill>
            <a:srgbClr val="FF0000"/>
          </a:solidFill>
          <a:ln>
            <a:solidFill>
              <a:srgbClr val="ED2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4" name="TextBox 53">
            <a:extLst>
              <a:ext uri="{FF2B5EF4-FFF2-40B4-BE49-F238E27FC236}">
                <a16:creationId xmlns:a16="http://schemas.microsoft.com/office/drawing/2014/main" id="{A1E4F104-809A-40C1-8730-AE7C952D3E12}"/>
              </a:ext>
            </a:extLst>
          </p:cNvPr>
          <p:cNvSpPr txBox="1"/>
          <p:nvPr/>
        </p:nvSpPr>
        <p:spPr>
          <a:xfrm>
            <a:off x="1177084" y="2901361"/>
            <a:ext cx="2569968" cy="2000548"/>
          </a:xfrm>
          <a:prstGeom prst="rect">
            <a:avLst/>
          </a:prstGeom>
          <a:noFill/>
        </p:spPr>
        <p:txBody>
          <a:bodyPr wrap="square" rtlCol="0">
            <a:spAutoFit/>
          </a:bodyPr>
          <a:lstStyle/>
          <a:p>
            <a:pPr algn="ctr"/>
            <a:r>
              <a:rPr lang="en-US" sz="2000" dirty="0">
                <a:solidFill>
                  <a:schemeClr val="bg1"/>
                </a:solidFill>
              </a:rPr>
              <a:t>Transnational </a:t>
            </a:r>
            <a:r>
              <a:rPr lang="en-US" sz="2000" dirty="0" err="1">
                <a:solidFill>
                  <a:schemeClr val="bg1"/>
                </a:solidFill>
              </a:rPr>
              <a:t>Organised</a:t>
            </a:r>
            <a:r>
              <a:rPr lang="en-US" sz="2000" dirty="0">
                <a:solidFill>
                  <a:schemeClr val="bg1"/>
                </a:solidFill>
              </a:rPr>
              <a:t> </a:t>
            </a:r>
          </a:p>
          <a:p>
            <a:pPr algn="ctr"/>
            <a:r>
              <a:rPr lang="en-US" sz="2000" dirty="0">
                <a:solidFill>
                  <a:schemeClr val="bg1"/>
                </a:solidFill>
              </a:rPr>
              <a:t>Crime is estimated at </a:t>
            </a:r>
            <a:r>
              <a:rPr lang="en-US" sz="2400" b="1" dirty="0">
                <a:solidFill>
                  <a:schemeClr val="bg1"/>
                </a:solidFill>
              </a:rPr>
              <a:t>$1,700,000,000</a:t>
            </a:r>
          </a:p>
          <a:p>
            <a:pPr algn="ctr"/>
            <a:endParaRPr lang="en-US" sz="2000" dirty="0">
              <a:solidFill>
                <a:schemeClr val="bg1"/>
              </a:solidFill>
            </a:endParaRPr>
          </a:p>
          <a:p>
            <a:endParaRPr lang="en-NZ" sz="2000" dirty="0">
              <a:solidFill>
                <a:schemeClr val="bg1"/>
              </a:solidFill>
            </a:endParaRPr>
          </a:p>
        </p:txBody>
      </p:sp>
    </p:spTree>
    <p:extLst>
      <p:ext uri="{BB962C8B-B14F-4D97-AF65-F5344CB8AC3E}">
        <p14:creationId xmlns:p14="http://schemas.microsoft.com/office/powerpoint/2010/main" val="16087767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79405-2555-4B59-BB23-17AB813D4898}"/>
              </a:ext>
            </a:extLst>
          </p:cNvPr>
          <p:cNvSpPr>
            <a:spLocks noGrp="1"/>
          </p:cNvSpPr>
          <p:nvPr>
            <p:ph type="title"/>
          </p:nvPr>
        </p:nvSpPr>
        <p:spPr>
          <a:xfrm>
            <a:off x="648931" y="3719348"/>
            <a:ext cx="5447069" cy="1676603"/>
          </a:xfrm>
        </p:spPr>
        <p:txBody>
          <a:bodyPr vert="horz" lIns="91440" tIns="45720" rIns="91440" bIns="45720" rtlCol="0" anchor="ctr">
            <a:noAutofit/>
          </a:bodyPr>
          <a:lstStyle/>
          <a:p>
            <a:r>
              <a:rPr lang="en-US" sz="6000" b="1" dirty="0">
                <a:latin typeface="Arial Black" panose="020B0A04020102020204" pitchFamily="34" charset="0"/>
              </a:rPr>
              <a:t>Jon Duffy</a:t>
            </a:r>
          </a:p>
        </p:txBody>
      </p:sp>
      <p:sp>
        <p:nvSpPr>
          <p:cNvPr id="4" name="Text Placeholder 3">
            <a:extLst>
              <a:ext uri="{FF2B5EF4-FFF2-40B4-BE49-F238E27FC236}">
                <a16:creationId xmlns:a16="http://schemas.microsoft.com/office/drawing/2014/main" id="{1D30C53C-73D6-48DB-8B03-7B9FDD6EA36F}"/>
              </a:ext>
            </a:extLst>
          </p:cNvPr>
          <p:cNvSpPr>
            <a:spLocks noGrp="1"/>
          </p:cNvSpPr>
          <p:nvPr>
            <p:ph type="body" sz="half" idx="2"/>
          </p:nvPr>
        </p:nvSpPr>
        <p:spPr>
          <a:xfrm>
            <a:off x="648931" y="5327716"/>
            <a:ext cx="5228681" cy="990600"/>
          </a:xfrm>
        </p:spPr>
        <p:txBody>
          <a:bodyPr vert="horz" lIns="91440" tIns="45720" rIns="91440" bIns="45720" rtlCol="0">
            <a:normAutofit/>
          </a:bodyPr>
          <a:lstStyle/>
          <a:p>
            <a:r>
              <a:rPr lang="en-US" sz="2400" dirty="0"/>
              <a:t>Assistant Privacy Commissioner</a:t>
            </a:r>
          </a:p>
          <a:p>
            <a:r>
              <a:rPr lang="en-US" sz="2400" dirty="0"/>
              <a:t>Policy and Operations</a:t>
            </a:r>
          </a:p>
          <a:p>
            <a:endParaRPr lang="en-US" sz="2400" dirty="0"/>
          </a:p>
          <a:p>
            <a:endParaRPr lang="en-US" sz="2400" dirty="0"/>
          </a:p>
        </p:txBody>
      </p:sp>
      <p:sp>
        <p:nvSpPr>
          <p:cNvPr id="6" name="Text Placeholder 3">
            <a:extLst>
              <a:ext uri="{FF2B5EF4-FFF2-40B4-BE49-F238E27FC236}">
                <a16:creationId xmlns:a16="http://schemas.microsoft.com/office/drawing/2014/main" id="{03BF1DE0-9940-4992-A576-81DDB1EC2C32}"/>
              </a:ext>
            </a:extLst>
          </p:cNvPr>
          <p:cNvSpPr txBox="1">
            <a:spLocks/>
          </p:cNvSpPr>
          <p:nvPr/>
        </p:nvSpPr>
        <p:spPr>
          <a:xfrm>
            <a:off x="648931" y="1462049"/>
            <a:ext cx="5629321" cy="613964"/>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3200" dirty="0">
                <a:latin typeface="+mj-lt"/>
              </a:rPr>
              <a:t>The prognosis for March 2020</a:t>
            </a:r>
          </a:p>
        </p:txBody>
      </p:sp>
      <p:pic>
        <p:nvPicPr>
          <p:cNvPr id="9" name="Picture 8" descr="A person wearing a suit and glasses&#10;&#10;Description automatically generated">
            <a:extLst>
              <a:ext uri="{FF2B5EF4-FFF2-40B4-BE49-F238E27FC236}">
                <a16:creationId xmlns:a16="http://schemas.microsoft.com/office/drawing/2014/main" id="{CE299C28-D06C-4D1F-AF29-D2D0D03B4277}"/>
              </a:ext>
            </a:extLst>
          </p:cNvPr>
          <p:cNvPicPr>
            <a:picLocks noChangeAspect="1"/>
          </p:cNvPicPr>
          <p:nvPr/>
        </p:nvPicPr>
        <p:blipFill rotWithShape="1">
          <a:blip r:embed="rId2">
            <a:extLst>
              <a:ext uri="{28A0092B-C50C-407E-A947-70E740481C1C}">
                <a14:useLocalDpi xmlns:a14="http://schemas.microsoft.com/office/drawing/2010/main" val="0"/>
              </a:ext>
            </a:extLst>
          </a:blip>
          <a:srcRect l="27429" r="21656"/>
          <a:stretch/>
        </p:blipFill>
        <p:spPr>
          <a:xfrm>
            <a:off x="6963318" y="0"/>
            <a:ext cx="5228682" cy="6840997"/>
          </a:xfrm>
          <a:prstGeom prst="rect">
            <a:avLst/>
          </a:prstGeom>
        </p:spPr>
      </p:pic>
      <p:sp>
        <p:nvSpPr>
          <p:cNvPr id="10" name="Text Placeholder 3">
            <a:extLst>
              <a:ext uri="{FF2B5EF4-FFF2-40B4-BE49-F238E27FC236}">
                <a16:creationId xmlns:a16="http://schemas.microsoft.com/office/drawing/2014/main" id="{2EF15AFE-85D6-4F79-BEC1-DB5BC4FA61CD}"/>
              </a:ext>
            </a:extLst>
          </p:cNvPr>
          <p:cNvSpPr txBox="1">
            <a:spLocks/>
          </p:cNvSpPr>
          <p:nvPr/>
        </p:nvSpPr>
        <p:spPr>
          <a:xfrm>
            <a:off x="648931" y="800266"/>
            <a:ext cx="5827284" cy="75672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dirty="0">
                <a:latin typeface="Arial Black" panose="020B0A04020102020204" pitchFamily="34" charset="0"/>
              </a:rPr>
              <a:t>NZ’s Privacy Bill</a:t>
            </a:r>
          </a:p>
        </p:txBody>
      </p:sp>
    </p:spTree>
    <p:extLst>
      <p:ext uri="{BB962C8B-B14F-4D97-AF65-F5344CB8AC3E}">
        <p14:creationId xmlns:p14="http://schemas.microsoft.com/office/powerpoint/2010/main" val="3680348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751132"/>
            <a:ext cx="10515600" cy="553934"/>
          </a:xfrm>
        </p:spPr>
        <p:txBody>
          <a:bodyPr/>
          <a:lstStyle/>
          <a:p>
            <a:r>
              <a:rPr lang="en-US" dirty="0"/>
              <a:t>New Zealand Privacy Bill</a:t>
            </a:r>
          </a:p>
        </p:txBody>
      </p:sp>
      <p:cxnSp>
        <p:nvCxnSpPr>
          <p:cNvPr id="8" name="Straight Connector 7">
            <a:extLst>
              <a:ext uri="{FF2B5EF4-FFF2-40B4-BE49-F238E27FC236}">
                <a16:creationId xmlns:a16="http://schemas.microsoft.com/office/drawing/2014/main" id="{18B40636-976C-4E91-BCCB-8E36E3D9BDC1}"/>
              </a:ext>
            </a:extLst>
          </p:cNvPr>
          <p:cNvCxnSpPr>
            <a:cxnSpLocks/>
          </p:cNvCxnSpPr>
          <p:nvPr/>
        </p:nvCxnSpPr>
        <p:spPr>
          <a:xfrm>
            <a:off x="5769752" y="614308"/>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DC74E79-F92C-45DD-86FF-98CF25DAC089}"/>
              </a:ext>
            </a:extLst>
          </p:cNvPr>
          <p:cNvSpPr txBox="1"/>
          <p:nvPr/>
        </p:nvSpPr>
        <p:spPr>
          <a:xfrm>
            <a:off x="745487" y="1257774"/>
            <a:ext cx="10515600" cy="4431983"/>
          </a:xfrm>
          <a:prstGeom prst="rect">
            <a:avLst/>
          </a:prstGeom>
          <a:noFill/>
        </p:spPr>
        <p:txBody>
          <a:bodyPr wrap="square" rtlCol="0">
            <a:spAutoFit/>
          </a:bodyPr>
          <a:lstStyle/>
          <a:p>
            <a:pPr marL="285750" indent="-285750">
              <a:buFont typeface="Arial" panose="020B0604020202020204" pitchFamily="34" charset="0"/>
              <a:buChar char="•"/>
            </a:pPr>
            <a:r>
              <a:rPr lang="en-NZ" sz="2400" dirty="0"/>
              <a:t>Due to be law in Dec 2020</a:t>
            </a:r>
          </a:p>
          <a:p>
            <a:pPr marL="285750" indent="-285750">
              <a:buFont typeface="Arial" panose="020B0604020202020204" pitchFamily="34" charset="0"/>
              <a:buChar char="•"/>
            </a:pPr>
            <a:endParaRPr lang="en-NZ" sz="2400" dirty="0"/>
          </a:p>
          <a:p>
            <a:pPr marL="285750" indent="-285750">
              <a:buFont typeface="Arial" panose="020B0604020202020204" pitchFamily="34" charset="0"/>
              <a:buChar char="•"/>
            </a:pPr>
            <a:r>
              <a:rPr lang="en-NZ" sz="2400" dirty="0"/>
              <a:t>NZ’s version of GDPR</a:t>
            </a:r>
          </a:p>
          <a:p>
            <a:endParaRPr lang="en-NZ" sz="2400" dirty="0"/>
          </a:p>
          <a:p>
            <a:pPr marL="285750" indent="-285750">
              <a:buFont typeface="Arial" panose="020B0604020202020204" pitchFamily="34" charset="0"/>
              <a:buChar char="•"/>
            </a:pPr>
            <a:r>
              <a:rPr lang="en-NZ" sz="2400" dirty="0"/>
              <a:t>Must be able to report breach within 72 hours</a:t>
            </a:r>
          </a:p>
          <a:p>
            <a:pPr marL="285750" indent="-285750">
              <a:buFont typeface="Arial" panose="020B0604020202020204" pitchFamily="34" charset="0"/>
              <a:buChar char="•"/>
            </a:pPr>
            <a:endParaRPr lang="en-NZ" sz="2400" dirty="0"/>
          </a:p>
          <a:p>
            <a:pPr marL="285750" indent="-285750">
              <a:buFont typeface="Arial" panose="020B0604020202020204" pitchFamily="34" charset="0"/>
              <a:buChar char="•"/>
            </a:pPr>
            <a:r>
              <a:rPr lang="en-NZ" sz="2400" dirty="0"/>
              <a:t>Must allow public to query what PII information </a:t>
            </a:r>
          </a:p>
          <a:p>
            <a:pPr marL="285750" indent="-285750">
              <a:buFont typeface="Arial" panose="020B0604020202020204" pitchFamily="34" charset="0"/>
              <a:buChar char="•"/>
            </a:pPr>
            <a:endParaRPr lang="en-NZ" sz="2400" dirty="0"/>
          </a:p>
          <a:p>
            <a:pPr marL="285750" indent="-285750">
              <a:buFont typeface="Arial" panose="020B0604020202020204" pitchFamily="34" charset="0"/>
              <a:buChar char="•"/>
            </a:pPr>
            <a:r>
              <a:rPr lang="en-NZ" sz="2400" dirty="0"/>
              <a:t>Must allow public to request removal of unnecessary PII information </a:t>
            </a:r>
          </a:p>
          <a:p>
            <a:pPr marL="285750" indent="-285750">
              <a:buFont typeface="Arial" panose="020B0604020202020204" pitchFamily="34" charset="0"/>
              <a:buChar char="•"/>
            </a:pPr>
            <a:endParaRPr lang="en-NZ" sz="2400" dirty="0"/>
          </a:p>
          <a:p>
            <a:pPr marL="285750" indent="-285750">
              <a:buFont typeface="Arial" panose="020B0604020202020204" pitchFamily="34" charset="0"/>
              <a:buChar char="•"/>
            </a:pPr>
            <a:r>
              <a:rPr lang="en-NZ" sz="2400" dirty="0"/>
              <a:t>Have you seen this this site? (www.ico.org.uk)</a:t>
            </a:r>
          </a:p>
          <a:p>
            <a:pPr marL="285750" indent="-285750">
              <a:buFont typeface="Arial" panose="020B0604020202020204" pitchFamily="34" charset="0"/>
              <a:buChar char="•"/>
            </a:pPr>
            <a:endParaRPr lang="en-NZ" dirty="0"/>
          </a:p>
        </p:txBody>
      </p:sp>
      <p:pic>
        <p:nvPicPr>
          <p:cNvPr id="6" name="Picture 5">
            <a:extLst>
              <a:ext uri="{FF2B5EF4-FFF2-40B4-BE49-F238E27FC236}">
                <a16:creationId xmlns:a16="http://schemas.microsoft.com/office/drawing/2014/main" id="{C5E7CE9A-EB1C-434A-ADE0-150FD21C8ADC}"/>
              </a:ext>
            </a:extLst>
          </p:cNvPr>
          <p:cNvPicPr>
            <a:picLocks noChangeAspect="1"/>
          </p:cNvPicPr>
          <p:nvPr/>
        </p:nvPicPr>
        <p:blipFill>
          <a:blip r:embed="rId3"/>
          <a:stretch>
            <a:fillRect/>
          </a:stretch>
        </p:blipFill>
        <p:spPr>
          <a:xfrm>
            <a:off x="930911" y="1257774"/>
            <a:ext cx="10144751" cy="5416111"/>
          </a:xfrm>
          <a:prstGeom prst="rect">
            <a:avLst/>
          </a:prstGeom>
        </p:spPr>
      </p:pic>
      <p:sp>
        <p:nvSpPr>
          <p:cNvPr id="9" name="Arrow: Up 8">
            <a:extLst>
              <a:ext uri="{FF2B5EF4-FFF2-40B4-BE49-F238E27FC236}">
                <a16:creationId xmlns:a16="http://schemas.microsoft.com/office/drawing/2014/main" id="{38490C03-D26D-4067-950C-013E60FFAC34}"/>
              </a:ext>
            </a:extLst>
          </p:cNvPr>
          <p:cNvSpPr/>
          <p:nvPr/>
        </p:nvSpPr>
        <p:spPr>
          <a:xfrm rot="10800000" flipV="1">
            <a:off x="8550001" y="4942797"/>
            <a:ext cx="934720" cy="915351"/>
          </a:xfrm>
          <a:prstGeom prst="upArrow">
            <a:avLst>
              <a:gd name="adj1" fmla="val 50000"/>
              <a:gd name="adj2" fmla="val 578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7402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751132"/>
            <a:ext cx="10515600" cy="553934"/>
          </a:xfrm>
        </p:spPr>
        <p:txBody>
          <a:bodyPr/>
          <a:lstStyle/>
          <a:p>
            <a:r>
              <a:rPr lang="en-US" dirty="0"/>
              <a:t>New Zealand Privacy Bill</a:t>
            </a:r>
          </a:p>
        </p:txBody>
      </p:sp>
      <p:cxnSp>
        <p:nvCxnSpPr>
          <p:cNvPr id="8" name="Straight Connector 7">
            <a:extLst>
              <a:ext uri="{FF2B5EF4-FFF2-40B4-BE49-F238E27FC236}">
                <a16:creationId xmlns:a16="http://schemas.microsoft.com/office/drawing/2014/main" id="{18B40636-976C-4E91-BCCB-8E36E3D9BDC1}"/>
              </a:ext>
            </a:extLst>
          </p:cNvPr>
          <p:cNvCxnSpPr>
            <a:cxnSpLocks/>
          </p:cNvCxnSpPr>
          <p:nvPr/>
        </p:nvCxnSpPr>
        <p:spPr>
          <a:xfrm>
            <a:off x="5769752" y="614308"/>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2475BD7-FEE5-4602-8966-1510F4F9D064}"/>
              </a:ext>
            </a:extLst>
          </p:cNvPr>
          <p:cNvSpPr txBox="1"/>
          <p:nvPr/>
        </p:nvSpPr>
        <p:spPr>
          <a:xfrm>
            <a:off x="8026400" y="1747520"/>
            <a:ext cx="3815080" cy="2862322"/>
          </a:xfrm>
          <a:prstGeom prst="rect">
            <a:avLst/>
          </a:prstGeom>
          <a:noFill/>
        </p:spPr>
        <p:txBody>
          <a:bodyPr wrap="square" rtlCol="0">
            <a:spAutoFit/>
          </a:bodyPr>
          <a:lstStyle/>
          <a:p>
            <a:r>
              <a:rPr lang="en-US" dirty="0"/>
              <a:t> - Current law – 25 year old!</a:t>
            </a:r>
          </a:p>
          <a:p>
            <a:endParaRPr lang="en-US" dirty="0"/>
          </a:p>
          <a:p>
            <a:pPr marL="285750" indent="-285750">
              <a:buFontTx/>
              <a:buChar char="-"/>
            </a:pPr>
            <a:r>
              <a:rPr lang="en-US" dirty="0"/>
              <a:t>Current voluntary breach notification steadily increasing </a:t>
            </a:r>
          </a:p>
          <a:p>
            <a:pPr marL="285750" indent="-285750">
              <a:buFontTx/>
              <a:buChar char="-"/>
            </a:pPr>
            <a:endParaRPr lang="en-US" dirty="0"/>
          </a:p>
          <a:p>
            <a:pPr marL="285750" indent="-285750">
              <a:buFontTx/>
              <a:buChar char="-"/>
            </a:pPr>
            <a:r>
              <a:rPr lang="en-US" dirty="0"/>
              <a:t>Many incidence are still swept under the carpet</a:t>
            </a:r>
          </a:p>
          <a:p>
            <a:pPr marL="285750" indent="-285750">
              <a:buFontTx/>
              <a:buChar char="-"/>
            </a:pPr>
            <a:endParaRPr lang="en-US" dirty="0"/>
          </a:p>
          <a:p>
            <a:endParaRPr lang="en-US" dirty="0"/>
          </a:p>
          <a:p>
            <a:endParaRPr lang="en-NZ" dirty="0"/>
          </a:p>
        </p:txBody>
      </p:sp>
      <p:pic>
        <p:nvPicPr>
          <p:cNvPr id="4" name="Picture 3">
            <a:extLst>
              <a:ext uri="{FF2B5EF4-FFF2-40B4-BE49-F238E27FC236}">
                <a16:creationId xmlns:a16="http://schemas.microsoft.com/office/drawing/2014/main" id="{BC512592-CD5A-429E-AA36-5DB21B7F745D}"/>
              </a:ext>
            </a:extLst>
          </p:cNvPr>
          <p:cNvPicPr>
            <a:picLocks noChangeAspect="1"/>
          </p:cNvPicPr>
          <p:nvPr/>
        </p:nvPicPr>
        <p:blipFill>
          <a:blip r:embed="rId3"/>
          <a:stretch>
            <a:fillRect/>
          </a:stretch>
        </p:blipFill>
        <p:spPr>
          <a:xfrm>
            <a:off x="568960" y="1441889"/>
            <a:ext cx="7294880" cy="5019675"/>
          </a:xfrm>
          <a:prstGeom prst="rect">
            <a:avLst/>
          </a:prstGeom>
        </p:spPr>
      </p:pic>
      <p:pic>
        <p:nvPicPr>
          <p:cNvPr id="7" name="Picture 6">
            <a:extLst>
              <a:ext uri="{FF2B5EF4-FFF2-40B4-BE49-F238E27FC236}">
                <a16:creationId xmlns:a16="http://schemas.microsoft.com/office/drawing/2014/main" id="{A5E1F359-6AAC-4126-89B2-FEE043E32687}"/>
              </a:ext>
            </a:extLst>
          </p:cNvPr>
          <p:cNvPicPr>
            <a:picLocks noChangeAspect="1"/>
          </p:cNvPicPr>
          <p:nvPr/>
        </p:nvPicPr>
        <p:blipFill>
          <a:blip r:embed="rId4"/>
          <a:stretch>
            <a:fillRect/>
          </a:stretch>
        </p:blipFill>
        <p:spPr>
          <a:xfrm>
            <a:off x="568960" y="1489981"/>
            <a:ext cx="7294879" cy="4887017"/>
          </a:xfrm>
          <a:prstGeom prst="rect">
            <a:avLst/>
          </a:prstGeom>
        </p:spPr>
      </p:pic>
    </p:spTree>
    <p:extLst>
      <p:ext uri="{BB962C8B-B14F-4D97-AF65-F5344CB8AC3E}">
        <p14:creationId xmlns:p14="http://schemas.microsoft.com/office/powerpoint/2010/main" val="352505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751132"/>
            <a:ext cx="10515600" cy="553934"/>
          </a:xfrm>
        </p:spPr>
        <p:txBody>
          <a:bodyPr/>
          <a:lstStyle/>
          <a:p>
            <a:r>
              <a:rPr lang="en-US" dirty="0"/>
              <a:t>New Zealand Privacy Bill</a:t>
            </a:r>
          </a:p>
        </p:txBody>
      </p:sp>
      <p:cxnSp>
        <p:nvCxnSpPr>
          <p:cNvPr id="8" name="Straight Connector 7">
            <a:extLst>
              <a:ext uri="{FF2B5EF4-FFF2-40B4-BE49-F238E27FC236}">
                <a16:creationId xmlns:a16="http://schemas.microsoft.com/office/drawing/2014/main" id="{18B40636-976C-4E91-BCCB-8E36E3D9BDC1}"/>
              </a:ext>
            </a:extLst>
          </p:cNvPr>
          <p:cNvCxnSpPr>
            <a:cxnSpLocks/>
          </p:cNvCxnSpPr>
          <p:nvPr/>
        </p:nvCxnSpPr>
        <p:spPr>
          <a:xfrm>
            <a:off x="5769752" y="614308"/>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2475BD7-FEE5-4602-8966-1510F4F9D064}"/>
              </a:ext>
            </a:extLst>
          </p:cNvPr>
          <p:cNvSpPr txBox="1"/>
          <p:nvPr/>
        </p:nvSpPr>
        <p:spPr>
          <a:xfrm>
            <a:off x="7904480" y="1441889"/>
            <a:ext cx="3815080" cy="5632311"/>
          </a:xfrm>
          <a:prstGeom prst="rect">
            <a:avLst/>
          </a:prstGeom>
          <a:noFill/>
        </p:spPr>
        <p:txBody>
          <a:bodyPr wrap="square" rtlCol="0">
            <a:spAutoFit/>
          </a:bodyPr>
          <a:lstStyle/>
          <a:p>
            <a:r>
              <a:rPr lang="en-US" dirty="0"/>
              <a:t>1. Mandatory Breach Notification</a:t>
            </a:r>
          </a:p>
          <a:p>
            <a:endParaRPr lang="en-US" dirty="0"/>
          </a:p>
          <a:p>
            <a:r>
              <a:rPr lang="en-US" dirty="0"/>
              <a:t>2. Power to issue notification</a:t>
            </a:r>
          </a:p>
          <a:p>
            <a:endParaRPr lang="en-US" dirty="0"/>
          </a:p>
          <a:p>
            <a:pPr marL="342900" indent="-342900">
              <a:buAutoNum type="arabicPeriod" startAt="3"/>
            </a:pPr>
            <a:r>
              <a:rPr lang="en-US" dirty="0"/>
              <a:t>Fines – low but open for interpretation (reputation loss)</a:t>
            </a:r>
          </a:p>
          <a:p>
            <a:pPr marL="342900" indent="-342900">
              <a:buAutoNum type="arabicPeriod" startAt="3"/>
            </a:pPr>
            <a:endParaRPr lang="en-US" dirty="0"/>
          </a:p>
          <a:p>
            <a:pPr marL="342900" indent="-342900">
              <a:buAutoNum type="arabicPeriod" startAt="3"/>
            </a:pPr>
            <a:r>
              <a:rPr lang="en-US" dirty="0"/>
              <a:t>Data discovery is important for access request</a:t>
            </a:r>
          </a:p>
          <a:p>
            <a:pPr marL="342900" indent="-342900">
              <a:buAutoNum type="arabicPeriod" startAt="3"/>
            </a:pPr>
            <a:endParaRPr lang="en-US" dirty="0"/>
          </a:p>
          <a:p>
            <a:pPr marL="342900" indent="-342900">
              <a:buAutoNum type="arabicPeriod" startAt="3"/>
            </a:pPr>
            <a:r>
              <a:rPr lang="en-US" dirty="0"/>
              <a:t>Cross border protection – (Google /.Facebook)</a:t>
            </a:r>
          </a:p>
          <a:p>
            <a:pPr marL="342900" indent="-342900">
              <a:buAutoNum type="arabicPeriod" startAt="3"/>
            </a:pPr>
            <a:endParaRPr lang="en-US" dirty="0"/>
          </a:p>
          <a:p>
            <a:pPr marL="342900" indent="-342900">
              <a:buAutoNum type="arabicPeriod" startAt="3"/>
            </a:pPr>
            <a:endParaRPr lang="en-US" dirty="0"/>
          </a:p>
          <a:p>
            <a:pPr marL="342900" indent="-342900">
              <a:buAutoNum type="arabicPeriod" startAt="3"/>
            </a:pPr>
            <a:endParaRPr lang="en-US" dirty="0"/>
          </a:p>
          <a:p>
            <a:pPr marL="342900" indent="-342900">
              <a:buAutoNum type="arabicPeriod" startAt="3"/>
            </a:pPr>
            <a:endParaRPr lang="en-US" dirty="0"/>
          </a:p>
          <a:p>
            <a:pPr marL="342900" indent="-342900">
              <a:buAutoNum type="arabicPeriod" startAt="3"/>
            </a:pPr>
            <a:endParaRPr lang="en-US" dirty="0"/>
          </a:p>
          <a:p>
            <a:pPr marL="342900" indent="-342900">
              <a:buAutoNum type="arabicPeriod" startAt="3"/>
            </a:pPr>
            <a:endParaRPr lang="en-US" dirty="0"/>
          </a:p>
          <a:p>
            <a:endParaRPr lang="en-US" dirty="0"/>
          </a:p>
          <a:p>
            <a:endParaRPr lang="en-NZ" dirty="0"/>
          </a:p>
        </p:txBody>
      </p:sp>
      <p:pic>
        <p:nvPicPr>
          <p:cNvPr id="6" name="Picture 5">
            <a:extLst>
              <a:ext uri="{FF2B5EF4-FFF2-40B4-BE49-F238E27FC236}">
                <a16:creationId xmlns:a16="http://schemas.microsoft.com/office/drawing/2014/main" id="{B83CA0D9-C371-4D49-B03C-845307451FCF}"/>
              </a:ext>
            </a:extLst>
          </p:cNvPr>
          <p:cNvPicPr>
            <a:picLocks noChangeAspect="1"/>
          </p:cNvPicPr>
          <p:nvPr/>
        </p:nvPicPr>
        <p:blipFill>
          <a:blip r:embed="rId3"/>
          <a:stretch>
            <a:fillRect/>
          </a:stretch>
        </p:blipFill>
        <p:spPr>
          <a:xfrm>
            <a:off x="703264" y="1474015"/>
            <a:ext cx="6924674" cy="4632853"/>
          </a:xfrm>
          <a:prstGeom prst="rect">
            <a:avLst/>
          </a:prstGeom>
        </p:spPr>
      </p:pic>
      <p:pic>
        <p:nvPicPr>
          <p:cNvPr id="11" name="Picture 10">
            <a:extLst>
              <a:ext uri="{FF2B5EF4-FFF2-40B4-BE49-F238E27FC236}">
                <a16:creationId xmlns:a16="http://schemas.microsoft.com/office/drawing/2014/main" id="{472EE287-6DCB-48DD-8BA3-DCCBA6BF2F3D}"/>
              </a:ext>
            </a:extLst>
          </p:cNvPr>
          <p:cNvPicPr>
            <a:picLocks noChangeAspect="1"/>
          </p:cNvPicPr>
          <p:nvPr/>
        </p:nvPicPr>
        <p:blipFill>
          <a:blip r:embed="rId4"/>
          <a:stretch>
            <a:fillRect/>
          </a:stretch>
        </p:blipFill>
        <p:spPr>
          <a:xfrm>
            <a:off x="703264" y="1474015"/>
            <a:ext cx="6924674" cy="4632853"/>
          </a:xfrm>
          <a:prstGeom prst="rect">
            <a:avLst/>
          </a:prstGeom>
        </p:spPr>
      </p:pic>
      <p:pic>
        <p:nvPicPr>
          <p:cNvPr id="13" name="Picture 12">
            <a:extLst>
              <a:ext uri="{FF2B5EF4-FFF2-40B4-BE49-F238E27FC236}">
                <a16:creationId xmlns:a16="http://schemas.microsoft.com/office/drawing/2014/main" id="{433D1208-335F-447A-8480-958D6A888720}"/>
              </a:ext>
            </a:extLst>
          </p:cNvPr>
          <p:cNvPicPr>
            <a:picLocks noChangeAspect="1"/>
          </p:cNvPicPr>
          <p:nvPr/>
        </p:nvPicPr>
        <p:blipFill>
          <a:blip r:embed="rId5"/>
          <a:stretch>
            <a:fillRect/>
          </a:stretch>
        </p:blipFill>
        <p:spPr>
          <a:xfrm>
            <a:off x="760834" y="1499007"/>
            <a:ext cx="6924674" cy="4582867"/>
          </a:xfrm>
          <a:prstGeom prst="rect">
            <a:avLst/>
          </a:prstGeom>
        </p:spPr>
      </p:pic>
      <p:pic>
        <p:nvPicPr>
          <p:cNvPr id="15" name="Picture 14">
            <a:extLst>
              <a:ext uri="{FF2B5EF4-FFF2-40B4-BE49-F238E27FC236}">
                <a16:creationId xmlns:a16="http://schemas.microsoft.com/office/drawing/2014/main" id="{031F5ED9-8C8F-4CD7-8EE2-E26D70309182}"/>
              </a:ext>
            </a:extLst>
          </p:cNvPr>
          <p:cNvPicPr>
            <a:picLocks noChangeAspect="1"/>
          </p:cNvPicPr>
          <p:nvPr/>
        </p:nvPicPr>
        <p:blipFill>
          <a:blip r:embed="rId6"/>
          <a:stretch>
            <a:fillRect/>
          </a:stretch>
        </p:blipFill>
        <p:spPr>
          <a:xfrm>
            <a:off x="732049" y="1499006"/>
            <a:ext cx="6924674" cy="4582867"/>
          </a:xfrm>
          <a:prstGeom prst="rect">
            <a:avLst/>
          </a:prstGeom>
        </p:spPr>
      </p:pic>
      <p:pic>
        <p:nvPicPr>
          <p:cNvPr id="17" name="Picture 16">
            <a:extLst>
              <a:ext uri="{FF2B5EF4-FFF2-40B4-BE49-F238E27FC236}">
                <a16:creationId xmlns:a16="http://schemas.microsoft.com/office/drawing/2014/main" id="{DCA630F9-D7DF-4E71-8BD8-8AC73A3B03CA}"/>
              </a:ext>
            </a:extLst>
          </p:cNvPr>
          <p:cNvPicPr>
            <a:picLocks noChangeAspect="1"/>
          </p:cNvPicPr>
          <p:nvPr/>
        </p:nvPicPr>
        <p:blipFill>
          <a:blip r:embed="rId7"/>
          <a:stretch>
            <a:fillRect/>
          </a:stretch>
        </p:blipFill>
        <p:spPr>
          <a:xfrm>
            <a:off x="703264" y="1511504"/>
            <a:ext cx="6819900" cy="4582866"/>
          </a:xfrm>
          <a:prstGeom prst="rect">
            <a:avLst/>
          </a:prstGeom>
        </p:spPr>
      </p:pic>
    </p:spTree>
    <p:extLst>
      <p:ext uri="{BB962C8B-B14F-4D97-AF65-F5344CB8AC3E}">
        <p14:creationId xmlns:p14="http://schemas.microsoft.com/office/powerpoint/2010/main" val="14135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751132"/>
            <a:ext cx="10515600" cy="553934"/>
          </a:xfrm>
        </p:spPr>
        <p:txBody>
          <a:bodyPr/>
          <a:lstStyle/>
          <a:p>
            <a:r>
              <a:rPr lang="en-US" dirty="0"/>
              <a:t>New Zealand Privacy Bill</a:t>
            </a:r>
          </a:p>
        </p:txBody>
      </p:sp>
      <p:cxnSp>
        <p:nvCxnSpPr>
          <p:cNvPr id="8" name="Straight Connector 7">
            <a:extLst>
              <a:ext uri="{FF2B5EF4-FFF2-40B4-BE49-F238E27FC236}">
                <a16:creationId xmlns:a16="http://schemas.microsoft.com/office/drawing/2014/main" id="{18B40636-976C-4E91-BCCB-8E36E3D9BDC1}"/>
              </a:ext>
            </a:extLst>
          </p:cNvPr>
          <p:cNvCxnSpPr>
            <a:cxnSpLocks/>
          </p:cNvCxnSpPr>
          <p:nvPr/>
        </p:nvCxnSpPr>
        <p:spPr>
          <a:xfrm>
            <a:off x="5769752" y="614308"/>
            <a:ext cx="652491"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2475BD7-FEE5-4602-8966-1510F4F9D064}"/>
              </a:ext>
            </a:extLst>
          </p:cNvPr>
          <p:cNvSpPr txBox="1"/>
          <p:nvPr/>
        </p:nvSpPr>
        <p:spPr>
          <a:xfrm>
            <a:off x="8026400" y="1747520"/>
            <a:ext cx="3815080" cy="2585323"/>
          </a:xfrm>
          <a:prstGeom prst="rect">
            <a:avLst/>
          </a:prstGeom>
          <a:noFill/>
        </p:spPr>
        <p:txBody>
          <a:bodyPr wrap="square" rtlCol="0">
            <a:spAutoFit/>
          </a:bodyPr>
          <a:lstStyle/>
          <a:p>
            <a:r>
              <a:rPr lang="en-US" dirty="0"/>
              <a:t>- Most Kiwis support this Bill</a:t>
            </a:r>
          </a:p>
          <a:p>
            <a:endParaRPr lang="en-US" dirty="0"/>
          </a:p>
          <a:p>
            <a:r>
              <a:rPr lang="en-US" dirty="0"/>
              <a:t>-Its there to protect us as citizens</a:t>
            </a:r>
          </a:p>
          <a:p>
            <a:endParaRPr lang="en-US" dirty="0"/>
          </a:p>
          <a:p>
            <a:pPr marL="285750" indent="-285750">
              <a:buFontTx/>
              <a:buChar char="-"/>
            </a:pPr>
            <a:r>
              <a:rPr lang="en-US" dirty="0"/>
              <a:t>But what about the future of this law? </a:t>
            </a:r>
          </a:p>
          <a:p>
            <a:pPr marL="285750" indent="-285750">
              <a:buFontTx/>
              <a:buChar char="-"/>
            </a:pPr>
            <a:endParaRPr lang="en-US" dirty="0"/>
          </a:p>
          <a:p>
            <a:pPr marL="285750" indent="-285750">
              <a:buFontTx/>
              <a:buChar char="-"/>
            </a:pPr>
            <a:r>
              <a:rPr lang="en-US" dirty="0"/>
              <a:t>What’s happening overseas?</a:t>
            </a:r>
          </a:p>
          <a:p>
            <a:endParaRPr lang="en-NZ" dirty="0"/>
          </a:p>
        </p:txBody>
      </p:sp>
      <p:pic>
        <p:nvPicPr>
          <p:cNvPr id="6" name="Picture 5">
            <a:extLst>
              <a:ext uri="{FF2B5EF4-FFF2-40B4-BE49-F238E27FC236}">
                <a16:creationId xmlns:a16="http://schemas.microsoft.com/office/drawing/2014/main" id="{2CF81EFA-A0F1-4254-8B5F-3C59EA77936B}"/>
              </a:ext>
            </a:extLst>
          </p:cNvPr>
          <p:cNvPicPr>
            <a:picLocks noChangeAspect="1"/>
          </p:cNvPicPr>
          <p:nvPr/>
        </p:nvPicPr>
        <p:blipFill>
          <a:blip r:embed="rId3"/>
          <a:stretch>
            <a:fillRect/>
          </a:stretch>
        </p:blipFill>
        <p:spPr>
          <a:xfrm>
            <a:off x="500381" y="1441889"/>
            <a:ext cx="7330440" cy="5105400"/>
          </a:xfrm>
          <a:prstGeom prst="rect">
            <a:avLst/>
          </a:prstGeom>
        </p:spPr>
      </p:pic>
    </p:spTree>
    <p:extLst>
      <p:ext uri="{BB962C8B-B14F-4D97-AF65-F5344CB8AC3E}">
        <p14:creationId xmlns:p14="http://schemas.microsoft.com/office/powerpoint/2010/main" val="606775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59DCFC35-C311-4384-8EC5-4B31DFF74033}"/>
              </a:ext>
            </a:extLst>
          </p:cNvPr>
          <p:cNvPicPr>
            <a:picLocks noGrp="1" noChangeAspect="1"/>
          </p:cNvPicPr>
          <p:nvPr>
            <p:ph type="pic" sz="quarter" idx="10"/>
          </p:nvPr>
        </p:nvPicPr>
        <p:blipFill>
          <a:blip r:embed="rId2"/>
          <a:srcRect/>
          <a:stretch>
            <a:fillRect/>
          </a:stretch>
        </p:blipFill>
        <p:spPr>
          <a:xfrm>
            <a:off x="4141506" y="910302"/>
            <a:ext cx="3772800" cy="3772800"/>
          </a:xfrm>
        </p:spPr>
      </p:pic>
      <p:sp>
        <p:nvSpPr>
          <p:cNvPr id="5" name="Zástupný objekt pre text 4">
            <a:extLst>
              <a:ext uri="{FF2B5EF4-FFF2-40B4-BE49-F238E27FC236}">
                <a16:creationId xmlns:a16="http://schemas.microsoft.com/office/drawing/2014/main" id="{505619FD-539E-4ED5-8B6F-5CD57744CDF6}"/>
              </a:ext>
            </a:extLst>
          </p:cNvPr>
          <p:cNvSpPr txBox="1">
            <a:spLocks/>
          </p:cNvSpPr>
          <p:nvPr/>
        </p:nvSpPr>
        <p:spPr>
          <a:xfrm>
            <a:off x="4015191" y="4997740"/>
            <a:ext cx="4025430" cy="1721562"/>
          </a:xfrm>
          <a:prstGeom prst="rect">
            <a:avLst/>
          </a:prstGeom>
        </p:spPr>
        <p:txBody>
          <a:bodyPr/>
          <a:lstStyle>
            <a:lvl1pPr marL="0" indent="0" algn="l" defTabSz="914377" rtl="0" eaLnBrk="1" latinLnBrk="0" hangingPunct="1">
              <a:lnSpc>
                <a:spcPct val="90000"/>
              </a:lnSpc>
              <a:spcBef>
                <a:spcPts val="0"/>
              </a:spcBef>
              <a:spcAft>
                <a:spcPts val="800"/>
              </a:spcAft>
              <a:buClr>
                <a:schemeClr val="tx2"/>
              </a:buClr>
              <a:buFont typeface="Arial" panose="020B0604020202020204" pitchFamily="34" charset="0"/>
              <a:buNone/>
              <a:defRPr sz="3200" b="0" i="0" kern="1200">
                <a:solidFill>
                  <a:schemeClr val="bg1"/>
                </a:solidFill>
                <a:latin typeface="Calibri" charset="0"/>
                <a:ea typeface="Calibri" charset="0"/>
                <a:cs typeface="Calibri" charset="0"/>
              </a:defRPr>
            </a:lvl1pPr>
            <a:lvl2pPr marL="287993" indent="-287993" algn="l" defTabSz="914377" rtl="0" eaLnBrk="1" latinLnBrk="0" hangingPunct="1">
              <a:lnSpc>
                <a:spcPct val="90000"/>
              </a:lnSpc>
              <a:spcBef>
                <a:spcPts val="0"/>
              </a:spcBef>
              <a:spcAft>
                <a:spcPts val="800"/>
              </a:spcAft>
              <a:buClr>
                <a:schemeClr val="tx2"/>
              </a:buClr>
              <a:buSzPct val="100000"/>
              <a:buFont typeface="Arial" panose="020B0604020202020204" pitchFamily="34" charset="0"/>
              <a:buChar char="•"/>
              <a:defRPr sz="2400" b="0" i="0" kern="1200">
                <a:solidFill>
                  <a:schemeClr val="bg1"/>
                </a:solidFill>
                <a:latin typeface="Calibri" charset="0"/>
                <a:ea typeface="Calibri" charset="0"/>
                <a:cs typeface="Calibri" charset="0"/>
              </a:defRPr>
            </a:lvl2pPr>
            <a:lvl3pPr marL="287993" indent="0" algn="l" defTabSz="914377" rtl="0" eaLnBrk="1" latinLnBrk="0" hangingPunct="1">
              <a:lnSpc>
                <a:spcPct val="90000"/>
              </a:lnSpc>
              <a:spcBef>
                <a:spcPts val="0"/>
              </a:spcBef>
              <a:spcAft>
                <a:spcPts val="800"/>
              </a:spcAft>
              <a:buFont typeface="Arial" panose="020B0604020202020204" pitchFamily="34" charset="0"/>
              <a:buNone/>
              <a:defRPr sz="2400" b="0" i="0" kern="1200">
                <a:solidFill>
                  <a:schemeClr val="bg1"/>
                </a:solidFill>
                <a:latin typeface="Calibri" charset="0"/>
                <a:ea typeface="Calibri" charset="0"/>
                <a:cs typeface="Calibri" charset="0"/>
              </a:defRPr>
            </a:lvl3pPr>
            <a:lvl4pPr marL="287993" indent="0" algn="l" defTabSz="914377" rtl="0" eaLnBrk="1" latinLnBrk="0" hangingPunct="1">
              <a:lnSpc>
                <a:spcPct val="90000"/>
              </a:lnSpc>
              <a:spcBef>
                <a:spcPts val="0"/>
              </a:spcBef>
              <a:spcAft>
                <a:spcPts val="800"/>
              </a:spcAft>
              <a:buFont typeface="Arial" panose="020B0604020202020204" pitchFamily="34" charset="0"/>
              <a:buNone/>
              <a:defRPr sz="2400" b="0" i="0" kern="1200">
                <a:solidFill>
                  <a:schemeClr val="bg1"/>
                </a:solidFill>
                <a:latin typeface="Calibri" charset="0"/>
                <a:ea typeface="Calibri" charset="0"/>
                <a:cs typeface="Calibri" charset="0"/>
              </a:defRPr>
            </a:lvl4pPr>
            <a:lvl5pPr marL="287993" indent="0" algn="l" defTabSz="914377" rtl="0" eaLnBrk="1" latinLnBrk="0" hangingPunct="1">
              <a:lnSpc>
                <a:spcPct val="90000"/>
              </a:lnSpc>
              <a:spcBef>
                <a:spcPts val="0"/>
              </a:spcBef>
              <a:spcAft>
                <a:spcPts val="800"/>
              </a:spcAft>
              <a:buFont typeface="Arial" panose="020B0604020202020204" pitchFamily="34" charset="0"/>
              <a:buNone/>
              <a:defRPr sz="2400" b="0" i="0" kern="1200">
                <a:solidFill>
                  <a:schemeClr val="bg1"/>
                </a:solidFill>
                <a:latin typeface="Calibri" charset="0"/>
                <a:ea typeface="Calibri" charset="0"/>
                <a:cs typeface="Calibri"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solidFill>
                  <a:schemeClr val="tx1"/>
                </a:solidFill>
              </a:rPr>
              <a:t>Tony Anscombe</a:t>
            </a:r>
          </a:p>
          <a:p>
            <a:pPr marL="0" lvl="1" indent="0" algn="ctr">
              <a:buNone/>
            </a:pPr>
            <a:r>
              <a:rPr lang="en-US" dirty="0">
                <a:solidFill>
                  <a:schemeClr val="bg1">
                    <a:lumMod val="50000"/>
                  </a:schemeClr>
                </a:solidFill>
              </a:rPr>
              <a:t>Chief Security Evangelist</a:t>
            </a:r>
          </a:p>
          <a:p>
            <a:pPr marL="0" lvl="1" indent="0" algn="ctr">
              <a:buNone/>
            </a:pPr>
            <a:r>
              <a:rPr lang="en-US" dirty="0">
                <a:solidFill>
                  <a:schemeClr val="bg1">
                    <a:lumMod val="50000"/>
                  </a:schemeClr>
                </a:solidFill>
              </a:rPr>
              <a:t>tony.anscombe@eset.com</a:t>
            </a:r>
          </a:p>
        </p:txBody>
      </p:sp>
    </p:spTree>
    <p:extLst>
      <p:ext uri="{BB962C8B-B14F-4D97-AF65-F5344CB8AC3E}">
        <p14:creationId xmlns:p14="http://schemas.microsoft.com/office/powerpoint/2010/main" val="26828958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3">
            <a:extLst>
              <a:ext uri="{FF2B5EF4-FFF2-40B4-BE49-F238E27FC236}">
                <a16:creationId xmlns:a16="http://schemas.microsoft.com/office/drawing/2014/main" id="{B2367898-0C40-2241-96C7-D4FB6C400A51}"/>
              </a:ext>
            </a:extLst>
          </p:cNvPr>
          <p:cNvPicPr>
            <a:picLocks noChangeAspect="1"/>
          </p:cNvPicPr>
          <p:nvPr/>
        </p:nvPicPr>
        <p:blipFill>
          <a:blip r:embed="rId2"/>
          <a:srcRect t="9431" b="9431"/>
          <a:stretch/>
        </p:blipFill>
        <p:spPr>
          <a:xfrm>
            <a:off x="0" y="0"/>
            <a:ext cx="12679065" cy="6858000"/>
          </a:xfrm>
          <a:prstGeom prst="rect">
            <a:avLst/>
          </a:prstGeom>
        </p:spPr>
      </p:pic>
      <p:sp>
        <p:nvSpPr>
          <p:cNvPr id="3" name="Title 2">
            <a:extLst>
              <a:ext uri="{FF2B5EF4-FFF2-40B4-BE49-F238E27FC236}">
                <a16:creationId xmlns:a16="http://schemas.microsoft.com/office/drawing/2014/main" id="{BEDE9BC5-080B-A444-934A-51E3F8E99A2D}"/>
              </a:ext>
            </a:extLst>
          </p:cNvPr>
          <p:cNvSpPr txBox="1">
            <a:spLocks/>
          </p:cNvSpPr>
          <p:nvPr/>
        </p:nvSpPr>
        <p:spPr>
          <a:xfrm>
            <a:off x="2871216" y="2876964"/>
            <a:ext cx="8882421" cy="933161"/>
          </a:xfrm>
          <a:prstGeom prst="rect">
            <a:avLst/>
          </a:prstGeom>
        </p:spPr>
        <p:txBody>
          <a:bodyPr/>
          <a:lstStyle>
            <a:lvl1pPr algn="l" defTabSz="914377" rtl="0" eaLnBrk="1" latinLnBrk="0" hangingPunct="1">
              <a:lnSpc>
                <a:spcPct val="80000"/>
              </a:lnSpc>
              <a:spcBef>
                <a:spcPts val="0"/>
              </a:spcBef>
              <a:buNone/>
              <a:defRPr sz="4800" b="1" i="0" kern="1200" spc="-150">
                <a:solidFill>
                  <a:schemeClr val="bg1"/>
                </a:solidFill>
                <a:latin typeface="Calibri" charset="0"/>
                <a:ea typeface="Calibri" charset="0"/>
                <a:cs typeface="Calibri" charset="0"/>
              </a:defRPr>
            </a:lvl1pPr>
          </a:lstStyle>
          <a:p>
            <a:r>
              <a:rPr lang="en-US" sz="10000" dirty="0"/>
              <a:t>‘Reasonable’</a:t>
            </a:r>
          </a:p>
        </p:txBody>
      </p:sp>
    </p:spTree>
    <p:extLst>
      <p:ext uri="{BB962C8B-B14F-4D97-AF65-F5344CB8AC3E}">
        <p14:creationId xmlns:p14="http://schemas.microsoft.com/office/powerpoint/2010/main" val="3148972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180592" y="1251067"/>
            <a:ext cx="9977120" cy="5315429"/>
          </a:xfrm>
        </p:spPr>
        <p:txBody>
          <a:bodyPr/>
          <a:lstStyle/>
          <a:p>
            <a:pPr marL="0" indent="0">
              <a:buNone/>
            </a:pPr>
            <a:r>
              <a:rPr lang="en-US" sz="3334" dirty="0"/>
              <a:t>A designated person in charge of security, also privacy</a:t>
            </a:r>
          </a:p>
          <a:p>
            <a:pPr>
              <a:spcAft>
                <a:spcPts val="400"/>
              </a:spcAft>
            </a:pPr>
            <a:r>
              <a:rPr lang="en-US" sz="2400" dirty="0"/>
              <a:t>Understand where the data is</a:t>
            </a:r>
          </a:p>
          <a:p>
            <a:pPr>
              <a:spcAft>
                <a:spcPts val="400"/>
              </a:spcAft>
            </a:pPr>
            <a:r>
              <a:rPr lang="en-US" sz="2400" dirty="0"/>
              <a:t>Only collect data with a purpose</a:t>
            </a:r>
          </a:p>
          <a:p>
            <a:pPr>
              <a:spcAft>
                <a:spcPts val="400"/>
              </a:spcAft>
            </a:pPr>
            <a:r>
              <a:rPr lang="en-US" sz="2400" dirty="0"/>
              <a:t>Delete data no longer required</a:t>
            </a:r>
          </a:p>
          <a:p>
            <a:pPr>
              <a:spcAft>
                <a:spcPts val="400"/>
              </a:spcAft>
            </a:pPr>
            <a:r>
              <a:rPr lang="en-US" sz="2400" dirty="0"/>
              <a:t>Educate the business on the need for compliance </a:t>
            </a:r>
          </a:p>
          <a:p>
            <a:pPr>
              <a:spcAft>
                <a:spcPts val="400"/>
              </a:spcAft>
            </a:pPr>
            <a:r>
              <a:rPr lang="en-US" sz="2400" dirty="0"/>
              <a:t>Train staff involved in data processing</a:t>
            </a:r>
          </a:p>
          <a:p>
            <a:pPr>
              <a:spcAft>
                <a:spcPts val="400"/>
              </a:spcAft>
            </a:pPr>
            <a:r>
              <a:rPr lang="en-US" sz="2400" dirty="0"/>
              <a:t>Control access to data</a:t>
            </a:r>
          </a:p>
          <a:p>
            <a:pPr>
              <a:spcAft>
                <a:spcPts val="400"/>
              </a:spcAft>
            </a:pPr>
            <a:r>
              <a:rPr lang="en-US" sz="2400" dirty="0"/>
              <a:t>Audits</a:t>
            </a:r>
          </a:p>
          <a:p>
            <a:pPr>
              <a:spcAft>
                <a:spcPts val="400"/>
              </a:spcAft>
            </a:pPr>
            <a:r>
              <a:rPr lang="en-US" sz="2400" dirty="0"/>
              <a:t>Monitor and record keep</a:t>
            </a:r>
          </a:p>
          <a:p>
            <a:pPr>
              <a:spcAft>
                <a:spcPts val="400"/>
              </a:spcAft>
            </a:pPr>
            <a:r>
              <a:rPr lang="en-US" sz="2400" dirty="0"/>
              <a:t>Interface to consumers</a:t>
            </a:r>
          </a:p>
        </p:txBody>
      </p:sp>
      <p:sp>
        <p:nvSpPr>
          <p:cNvPr id="2" name="Title 1"/>
          <p:cNvSpPr>
            <a:spLocks noGrp="1"/>
          </p:cNvSpPr>
          <p:nvPr>
            <p:ph type="title"/>
          </p:nvPr>
        </p:nvSpPr>
        <p:spPr>
          <a:xfrm>
            <a:off x="911352" y="534352"/>
            <a:ext cx="10515600" cy="584775"/>
          </a:xfrm>
        </p:spPr>
        <p:txBody>
          <a:bodyPr>
            <a:normAutofit fontScale="90000"/>
          </a:bodyPr>
          <a:lstStyle/>
          <a:p>
            <a:r>
              <a:rPr lang="en-US" sz="4400" dirty="0"/>
              <a:t>Minimum requirements for “defensible defense”</a:t>
            </a:r>
          </a:p>
        </p:txBody>
      </p:sp>
    </p:spTree>
    <p:extLst>
      <p:ext uri="{BB962C8B-B14F-4D97-AF65-F5344CB8AC3E}">
        <p14:creationId xmlns:p14="http://schemas.microsoft.com/office/powerpoint/2010/main" val="392875955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Effect transition="in" filter="fade">
                                      <p:cBhvr>
                                        <p:cTn id="61" dur="1000"/>
                                        <p:tgtEl>
                                          <p:spTgt spid="3">
                                            <p:txEl>
                                              <p:pRg st="9" end="9"/>
                                            </p:txEl>
                                          </p:spTgt>
                                        </p:tgtEl>
                                      </p:cBhvr>
                                    </p:animEffect>
                                    <p:anim calcmode="lin" valueType="num">
                                      <p:cBhvr>
                                        <p:cTn id="6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107440" y="1930030"/>
            <a:ext cx="9977120" cy="2977354"/>
          </a:xfrm>
        </p:spPr>
        <p:txBody>
          <a:bodyPr/>
          <a:lstStyle/>
          <a:p>
            <a:pPr marL="0" indent="0">
              <a:buNone/>
            </a:pPr>
            <a:r>
              <a:rPr lang="en-US" sz="3334" dirty="0"/>
              <a:t>Documentation of your relatively recent risk assessment</a:t>
            </a:r>
          </a:p>
          <a:p>
            <a:pPr>
              <a:spcAft>
                <a:spcPts val="400"/>
              </a:spcAft>
            </a:pPr>
            <a:r>
              <a:rPr lang="en-US" sz="2800" dirty="0"/>
              <a:t>A coherent set of security policies </a:t>
            </a:r>
          </a:p>
          <a:p>
            <a:pPr>
              <a:spcAft>
                <a:spcPts val="400"/>
              </a:spcAft>
            </a:pPr>
            <a:r>
              <a:rPr lang="en-US" sz="2800" dirty="0"/>
              <a:t>Adequate controls to enforce them</a:t>
            </a:r>
          </a:p>
          <a:p>
            <a:pPr>
              <a:spcAft>
                <a:spcPts val="400"/>
              </a:spcAft>
            </a:pPr>
            <a:r>
              <a:rPr lang="en-US" sz="2800" dirty="0"/>
              <a:t>Evidence of ongoing maintenance</a:t>
            </a:r>
          </a:p>
          <a:p>
            <a:pPr>
              <a:spcAft>
                <a:spcPts val="400"/>
              </a:spcAft>
            </a:pPr>
            <a:r>
              <a:rPr lang="en-US" sz="2800" dirty="0"/>
              <a:t>Pen testing and crisis management</a:t>
            </a:r>
          </a:p>
        </p:txBody>
      </p:sp>
      <p:sp>
        <p:nvSpPr>
          <p:cNvPr id="2" name="Title 1"/>
          <p:cNvSpPr>
            <a:spLocks noGrp="1"/>
          </p:cNvSpPr>
          <p:nvPr>
            <p:ph type="title"/>
          </p:nvPr>
        </p:nvSpPr>
        <p:spPr/>
        <p:txBody>
          <a:bodyPr>
            <a:normAutofit fontScale="90000"/>
          </a:bodyPr>
          <a:lstStyle/>
          <a:p>
            <a:r>
              <a:rPr lang="en-US" sz="4400" dirty="0"/>
              <a:t>Minimum requirements for “defensible defense”</a:t>
            </a:r>
          </a:p>
        </p:txBody>
      </p:sp>
    </p:spTree>
    <p:extLst>
      <p:ext uri="{BB962C8B-B14F-4D97-AF65-F5344CB8AC3E}">
        <p14:creationId xmlns:p14="http://schemas.microsoft.com/office/powerpoint/2010/main" val="143127899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376680" y="2013515"/>
            <a:ext cx="9977120" cy="2480679"/>
          </a:xfrm>
        </p:spPr>
        <p:txBody>
          <a:bodyPr>
            <a:normAutofit/>
          </a:bodyPr>
          <a:lstStyle/>
          <a:p>
            <a:pPr marL="0" indent="0">
              <a:lnSpc>
                <a:spcPct val="100000"/>
              </a:lnSpc>
              <a:spcBef>
                <a:spcPts val="1200"/>
              </a:spcBef>
              <a:spcAft>
                <a:spcPts val="1600"/>
              </a:spcAft>
              <a:buNone/>
            </a:pPr>
            <a:r>
              <a:rPr lang="en-US" sz="3000" dirty="0"/>
              <a:t>User authentication and access controls</a:t>
            </a:r>
          </a:p>
          <a:p>
            <a:pPr marL="0" indent="0">
              <a:lnSpc>
                <a:spcPct val="100000"/>
              </a:lnSpc>
              <a:spcBef>
                <a:spcPts val="1200"/>
              </a:spcBef>
              <a:spcAft>
                <a:spcPts val="1600"/>
              </a:spcAft>
              <a:buNone/>
            </a:pPr>
            <a:r>
              <a:rPr lang="en-US" sz="3000" dirty="0"/>
              <a:t>Multifactor authentication</a:t>
            </a:r>
          </a:p>
          <a:p>
            <a:pPr marL="0" indent="0">
              <a:lnSpc>
                <a:spcPct val="100000"/>
              </a:lnSpc>
              <a:spcBef>
                <a:spcPts val="1200"/>
              </a:spcBef>
              <a:spcAft>
                <a:spcPts val="1600"/>
              </a:spcAft>
              <a:buNone/>
            </a:pPr>
            <a:r>
              <a:rPr lang="en-US" sz="3000" dirty="0"/>
              <a:t>Encrypt/hash stored passwords</a:t>
            </a:r>
          </a:p>
        </p:txBody>
      </p:sp>
      <p:sp>
        <p:nvSpPr>
          <p:cNvPr id="9" name="Title 8">
            <a:extLst>
              <a:ext uri="{FF2B5EF4-FFF2-40B4-BE49-F238E27FC236}">
                <a16:creationId xmlns:a16="http://schemas.microsoft.com/office/drawing/2014/main" id="{D642025E-5AE6-BA40-AEF1-A7E9FE5BBD52}"/>
              </a:ext>
            </a:extLst>
          </p:cNvPr>
          <p:cNvSpPr>
            <a:spLocks noGrp="1"/>
          </p:cNvSpPr>
          <p:nvPr>
            <p:ph type="title"/>
          </p:nvPr>
        </p:nvSpPr>
        <p:spPr>
          <a:xfrm>
            <a:off x="838200" y="710898"/>
            <a:ext cx="10515600" cy="646331"/>
          </a:xfrm>
        </p:spPr>
        <p:txBody>
          <a:bodyPr/>
          <a:lstStyle/>
          <a:p>
            <a:pPr algn="l"/>
            <a:r>
              <a:rPr lang="en-US" dirty="0"/>
              <a:t>Reasonable security</a:t>
            </a:r>
          </a:p>
        </p:txBody>
      </p:sp>
      <p:grpSp>
        <p:nvGrpSpPr>
          <p:cNvPr id="10" name="Group 9"/>
          <p:cNvGrpSpPr/>
          <p:nvPr/>
        </p:nvGrpSpPr>
        <p:grpSpPr>
          <a:xfrm>
            <a:off x="8920223" y="0"/>
            <a:ext cx="3271777" cy="6858000"/>
            <a:chOff x="8920223" y="0"/>
            <a:chExt cx="3271777" cy="6858000"/>
          </a:xfrm>
          <a:gradFill>
            <a:gsLst>
              <a:gs pos="0">
                <a:schemeClr val="accent1">
                  <a:lumMod val="67000"/>
                </a:schemeClr>
              </a:gs>
              <a:gs pos="48000">
                <a:schemeClr val="accent1">
                  <a:lumMod val="97000"/>
                  <a:lumOff val="3000"/>
                </a:schemeClr>
              </a:gs>
              <a:gs pos="100000">
                <a:schemeClr val="accent1">
                  <a:lumMod val="60000"/>
                  <a:lumOff val="40000"/>
                </a:schemeClr>
              </a:gs>
            </a:gsLst>
            <a:lin ang="16200000" scaled="1"/>
          </a:gradFill>
        </p:grpSpPr>
        <p:sp>
          <p:nvSpPr>
            <p:cNvPr id="8" name="Rectangle 7">
              <a:extLst>
                <a:ext uri="{FF2B5EF4-FFF2-40B4-BE49-F238E27FC236}">
                  <a16:creationId xmlns:a16="http://schemas.microsoft.com/office/drawing/2014/main" id="{D3CF5D96-CBE7-3242-A5A8-F50CD6E89260}"/>
                </a:ext>
              </a:extLst>
            </p:cNvPr>
            <p:cNvSpPr/>
            <p:nvPr/>
          </p:nvSpPr>
          <p:spPr>
            <a:xfrm>
              <a:off x="8920223" y="0"/>
              <a:ext cx="3271777"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675"/>
            </a:p>
          </p:txBody>
        </p:sp>
        <p:sp>
          <p:nvSpPr>
            <p:cNvPr id="4" name="Rectangle 3">
              <a:extLst>
                <a:ext uri="{FF2B5EF4-FFF2-40B4-BE49-F238E27FC236}">
                  <a16:creationId xmlns:a16="http://schemas.microsoft.com/office/drawing/2014/main" id="{FEFD3196-2440-A24C-9788-48BED8BDD570}"/>
                </a:ext>
              </a:extLst>
            </p:cNvPr>
            <p:cNvSpPr/>
            <p:nvPr/>
          </p:nvSpPr>
          <p:spPr>
            <a:xfrm>
              <a:off x="9326669" y="1785544"/>
              <a:ext cx="2525807" cy="2308324"/>
            </a:xfrm>
            <a:prstGeom prst="rect">
              <a:avLst/>
            </a:prstGeom>
            <a:grpFill/>
          </p:spPr>
          <p:txBody>
            <a:bodyPr wrap="square">
              <a:spAutoFit/>
            </a:bodyPr>
            <a:lstStyle/>
            <a:p>
              <a:pPr>
                <a:lnSpc>
                  <a:spcPct val="120000"/>
                </a:lnSpc>
              </a:pPr>
              <a:r>
                <a:rPr lang="en-US" sz="2400" dirty="0">
                  <a:solidFill>
                    <a:schemeClr val="bg1"/>
                  </a:solidFill>
                </a:rPr>
                <a:t>Locking the front door doesn’t offer much protection if the back door is left open.</a:t>
              </a:r>
            </a:p>
          </p:txBody>
        </p:sp>
      </p:grpSp>
      <p:pic>
        <p:nvPicPr>
          <p:cNvPr id="5" name="Picture 4">
            <a:extLst>
              <a:ext uri="{FF2B5EF4-FFF2-40B4-BE49-F238E27FC236}">
                <a16:creationId xmlns:a16="http://schemas.microsoft.com/office/drawing/2014/main" id="{2D1FFD05-65A3-004F-8628-FB865A53D750}"/>
              </a:ext>
            </a:extLst>
          </p:cNvPr>
          <p:cNvPicPr>
            <a:picLocks noChangeAspect="1"/>
          </p:cNvPicPr>
          <p:nvPr/>
        </p:nvPicPr>
        <p:blipFill>
          <a:blip r:embed="rId3"/>
          <a:srcRect/>
          <a:stretch/>
        </p:blipFill>
        <p:spPr>
          <a:xfrm>
            <a:off x="919284" y="2055815"/>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pic>
        <p:nvPicPr>
          <p:cNvPr id="6" name="Picture 5">
            <a:extLst>
              <a:ext uri="{FF2B5EF4-FFF2-40B4-BE49-F238E27FC236}">
                <a16:creationId xmlns:a16="http://schemas.microsoft.com/office/drawing/2014/main" id="{0362E242-6E7F-6E4B-93FF-BFF4C84955F2}"/>
              </a:ext>
            </a:extLst>
          </p:cNvPr>
          <p:cNvPicPr>
            <a:picLocks noChangeAspect="1"/>
          </p:cNvPicPr>
          <p:nvPr/>
        </p:nvPicPr>
        <p:blipFill>
          <a:blip r:embed="rId3"/>
          <a:srcRect/>
          <a:stretch/>
        </p:blipFill>
        <p:spPr>
          <a:xfrm>
            <a:off x="919284" y="2877543"/>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pic>
        <p:nvPicPr>
          <p:cNvPr id="7" name="Picture 6">
            <a:extLst>
              <a:ext uri="{FF2B5EF4-FFF2-40B4-BE49-F238E27FC236}">
                <a16:creationId xmlns:a16="http://schemas.microsoft.com/office/drawing/2014/main" id="{D1E22F28-4C03-1646-9B15-630499F4B234}"/>
              </a:ext>
            </a:extLst>
          </p:cNvPr>
          <p:cNvPicPr>
            <a:picLocks noChangeAspect="1"/>
          </p:cNvPicPr>
          <p:nvPr/>
        </p:nvPicPr>
        <p:blipFill>
          <a:blip r:embed="rId3"/>
          <a:srcRect/>
          <a:stretch/>
        </p:blipFill>
        <p:spPr>
          <a:xfrm>
            <a:off x="919284" y="3699271"/>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spTree>
    <p:extLst>
      <p:ext uri="{BB962C8B-B14F-4D97-AF65-F5344CB8AC3E}">
        <p14:creationId xmlns:p14="http://schemas.microsoft.com/office/powerpoint/2010/main" val="75984067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Reasonable security</a:t>
            </a:r>
          </a:p>
        </p:txBody>
      </p:sp>
      <p:grpSp>
        <p:nvGrpSpPr>
          <p:cNvPr id="7" name="Group 6">
            <a:extLst>
              <a:ext uri="{FF2B5EF4-FFF2-40B4-BE49-F238E27FC236}">
                <a16:creationId xmlns:a16="http://schemas.microsoft.com/office/drawing/2014/main" id="{3E6EBCC3-B4C1-DC47-B8A7-9E18BBAF86F3}"/>
              </a:ext>
            </a:extLst>
          </p:cNvPr>
          <p:cNvGrpSpPr/>
          <p:nvPr/>
        </p:nvGrpSpPr>
        <p:grpSpPr>
          <a:xfrm>
            <a:off x="2616200" y="2649766"/>
            <a:ext cx="2328333" cy="2877565"/>
            <a:chOff x="3924299" y="3974649"/>
            <a:chExt cx="3492499" cy="4316348"/>
          </a:xfrm>
        </p:grpSpPr>
        <p:pic>
          <p:nvPicPr>
            <p:cNvPr id="17" name="Picture 16">
              <a:extLst>
                <a:ext uri="{FF2B5EF4-FFF2-40B4-BE49-F238E27FC236}">
                  <a16:creationId xmlns:a16="http://schemas.microsoft.com/office/drawing/2014/main" id="{946A72C4-1B2B-EC4F-9EC1-05C65E829B2A}"/>
                </a:ext>
              </a:extLst>
            </p:cNvPr>
            <p:cNvPicPr>
              <a:picLocks noChangeAspect="1"/>
            </p:cNvPicPr>
            <p:nvPr/>
          </p:nvPicPr>
          <p:blipFill>
            <a:blip r:embed="rId3"/>
            <a:srcRect/>
            <a:stretch/>
          </p:blipFill>
          <p:spPr>
            <a:xfrm>
              <a:off x="4041928" y="3974649"/>
              <a:ext cx="3005924" cy="3005924"/>
            </a:xfrm>
            <a:prstGeom prst="rect">
              <a:avLst/>
            </a:prstGeom>
          </p:spPr>
        </p:pic>
        <p:sp>
          <p:nvSpPr>
            <p:cNvPr id="5" name="Rectangle 4">
              <a:extLst>
                <a:ext uri="{FF2B5EF4-FFF2-40B4-BE49-F238E27FC236}">
                  <a16:creationId xmlns:a16="http://schemas.microsoft.com/office/drawing/2014/main" id="{DB6FCBF2-E283-B446-845F-A612F97B4121}"/>
                </a:ext>
              </a:extLst>
            </p:cNvPr>
            <p:cNvSpPr/>
            <p:nvPr/>
          </p:nvSpPr>
          <p:spPr>
            <a:xfrm>
              <a:off x="3924299" y="7382864"/>
              <a:ext cx="3492499" cy="908133"/>
            </a:xfrm>
            <a:prstGeom prst="rect">
              <a:avLst/>
            </a:prstGeom>
          </p:spPr>
          <p:txBody>
            <a:bodyPr wrap="square">
              <a:spAutoFit/>
            </a:bodyPr>
            <a:lstStyle/>
            <a:p>
              <a:r>
                <a:rPr lang="en-US" sz="3334" dirty="0"/>
                <a:t>Encryption</a:t>
              </a:r>
            </a:p>
          </p:txBody>
        </p:sp>
      </p:grpSp>
      <p:grpSp>
        <p:nvGrpSpPr>
          <p:cNvPr id="3" name="Group 2">
            <a:extLst>
              <a:ext uri="{FF2B5EF4-FFF2-40B4-BE49-F238E27FC236}">
                <a16:creationId xmlns:a16="http://schemas.microsoft.com/office/drawing/2014/main" id="{A234C67B-0522-D549-A489-41AC70E7F9BD}"/>
              </a:ext>
            </a:extLst>
          </p:cNvPr>
          <p:cNvGrpSpPr/>
          <p:nvPr/>
        </p:nvGrpSpPr>
        <p:grpSpPr>
          <a:xfrm>
            <a:off x="9344212" y="3034045"/>
            <a:ext cx="1821332" cy="2493286"/>
            <a:chOff x="10693998" y="4051138"/>
            <a:chExt cx="2731998" cy="3739929"/>
          </a:xfrm>
        </p:grpSpPr>
        <p:sp>
          <p:nvSpPr>
            <p:cNvPr id="4" name="Rectangle 3">
              <a:extLst>
                <a:ext uri="{FF2B5EF4-FFF2-40B4-BE49-F238E27FC236}">
                  <a16:creationId xmlns:a16="http://schemas.microsoft.com/office/drawing/2014/main" id="{7590CAA3-E7B1-5144-9EB3-7E9BBCB396B3}"/>
                </a:ext>
              </a:extLst>
            </p:cNvPr>
            <p:cNvSpPr/>
            <p:nvPr/>
          </p:nvSpPr>
          <p:spPr>
            <a:xfrm>
              <a:off x="10693998" y="6882934"/>
              <a:ext cx="2731998" cy="908133"/>
            </a:xfrm>
            <a:prstGeom prst="rect">
              <a:avLst/>
            </a:prstGeom>
          </p:spPr>
          <p:txBody>
            <a:bodyPr wrap="none">
              <a:spAutoFit/>
            </a:bodyPr>
            <a:lstStyle/>
            <a:p>
              <a:r>
                <a:rPr lang="en-US" sz="3334" dirty="0"/>
                <a:t>In transit</a:t>
              </a:r>
            </a:p>
          </p:txBody>
        </p:sp>
        <p:pic>
          <p:nvPicPr>
            <p:cNvPr id="9" name="Picture 8">
              <a:extLst>
                <a:ext uri="{FF2B5EF4-FFF2-40B4-BE49-F238E27FC236}">
                  <a16:creationId xmlns:a16="http://schemas.microsoft.com/office/drawing/2014/main" id="{9173DDB3-42A4-BD46-872A-51C801A6CD56}"/>
                </a:ext>
              </a:extLst>
            </p:cNvPr>
            <p:cNvPicPr>
              <a:picLocks noChangeAspect="1"/>
            </p:cNvPicPr>
            <p:nvPr/>
          </p:nvPicPr>
          <p:blipFill rotWithShape="1">
            <a:blip r:embed="rId4"/>
            <a:srcRect l="25334" r="6090"/>
            <a:stretch/>
          </p:blipFill>
          <p:spPr>
            <a:xfrm>
              <a:off x="10893880" y="4051138"/>
              <a:ext cx="2108936" cy="2210765"/>
            </a:xfrm>
            <a:prstGeom prst="flowChartOffpageConnector">
              <a:avLst/>
            </a:prstGeom>
            <a:ln w="76200">
              <a:solidFill>
                <a:srgbClr val="5C666F"/>
              </a:solidFill>
            </a:ln>
          </p:spPr>
        </p:pic>
      </p:grpSp>
      <p:sp>
        <p:nvSpPr>
          <p:cNvPr id="10" name="Rectangle 9">
            <a:extLst>
              <a:ext uri="{FF2B5EF4-FFF2-40B4-BE49-F238E27FC236}">
                <a16:creationId xmlns:a16="http://schemas.microsoft.com/office/drawing/2014/main" id="{435370FB-74D2-4D46-B1F6-9250B86811D7}"/>
              </a:ext>
            </a:extLst>
          </p:cNvPr>
          <p:cNvSpPr/>
          <p:nvPr/>
        </p:nvSpPr>
        <p:spPr>
          <a:xfrm>
            <a:off x="6096001" y="4921909"/>
            <a:ext cx="1418978" cy="605422"/>
          </a:xfrm>
          <a:prstGeom prst="rect">
            <a:avLst/>
          </a:prstGeom>
        </p:spPr>
        <p:txBody>
          <a:bodyPr wrap="none">
            <a:spAutoFit/>
          </a:bodyPr>
          <a:lstStyle/>
          <a:p>
            <a:r>
              <a:rPr lang="en-US" sz="3334" dirty="0"/>
              <a:t>At rest</a:t>
            </a:r>
          </a:p>
        </p:txBody>
      </p:sp>
      <p:pic>
        <p:nvPicPr>
          <p:cNvPr id="8" name="Picture 7">
            <a:extLst>
              <a:ext uri="{FF2B5EF4-FFF2-40B4-BE49-F238E27FC236}">
                <a16:creationId xmlns:a16="http://schemas.microsoft.com/office/drawing/2014/main" id="{E4718332-3A2C-5345-AC50-3BAA34757439}"/>
              </a:ext>
            </a:extLst>
          </p:cNvPr>
          <p:cNvPicPr>
            <a:picLocks noChangeAspect="1"/>
          </p:cNvPicPr>
          <p:nvPr/>
        </p:nvPicPr>
        <p:blipFill>
          <a:blip r:embed="rId5"/>
          <a:stretch>
            <a:fillRect/>
          </a:stretch>
        </p:blipFill>
        <p:spPr>
          <a:xfrm>
            <a:off x="5571532" y="2563624"/>
            <a:ext cx="2308127" cy="2176234"/>
          </a:xfrm>
          <a:prstGeom prst="rect">
            <a:avLst/>
          </a:prstGeom>
        </p:spPr>
      </p:pic>
    </p:spTree>
    <p:extLst>
      <p:ext uri="{BB962C8B-B14F-4D97-AF65-F5344CB8AC3E}">
        <p14:creationId xmlns:p14="http://schemas.microsoft.com/office/powerpoint/2010/main" val="110715479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28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strVal val="4/3*#ppt_w"/>
                                          </p:val>
                                        </p:tav>
                                        <p:tav tm="100000">
                                          <p:val>
                                            <p:strVal val="#ppt_w"/>
                                          </p:val>
                                        </p:tav>
                                      </p:tavLst>
                                    </p:anim>
                                    <p:anim calcmode="lin" valueType="num">
                                      <p:cBhvr>
                                        <p:cTn id="22" dur="500" fill="hold"/>
                                        <p:tgtEl>
                                          <p:spTgt spid="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659890" y="1721922"/>
            <a:ext cx="9977120" cy="2480679"/>
          </a:xfrm>
        </p:spPr>
        <p:txBody>
          <a:bodyPr>
            <a:noAutofit/>
          </a:bodyPr>
          <a:lstStyle/>
          <a:p>
            <a:pPr marL="0" indent="0">
              <a:lnSpc>
                <a:spcPct val="100000"/>
              </a:lnSpc>
              <a:spcBef>
                <a:spcPts val="1200"/>
              </a:spcBef>
              <a:spcAft>
                <a:spcPts val="1600"/>
              </a:spcAft>
              <a:buNone/>
            </a:pPr>
            <a:r>
              <a:rPr lang="en-US" b="1" dirty="0"/>
              <a:t>Segmentation</a:t>
            </a:r>
          </a:p>
          <a:p>
            <a:pPr marL="0" indent="0">
              <a:lnSpc>
                <a:spcPts val="2400"/>
              </a:lnSpc>
              <a:spcAft>
                <a:spcPts val="600"/>
              </a:spcAft>
              <a:buNone/>
            </a:pPr>
            <a:r>
              <a:rPr lang="en-US" sz="2800" dirty="0"/>
              <a:t>Firewalls</a:t>
            </a:r>
          </a:p>
          <a:p>
            <a:pPr marL="0" indent="0">
              <a:lnSpc>
                <a:spcPct val="100000"/>
              </a:lnSpc>
              <a:spcBef>
                <a:spcPts val="1200"/>
              </a:spcBef>
              <a:spcAft>
                <a:spcPts val="1600"/>
              </a:spcAft>
              <a:buNone/>
            </a:pPr>
            <a:r>
              <a:rPr lang="en-US" b="1" dirty="0"/>
              <a:t>Secure by design</a:t>
            </a:r>
          </a:p>
          <a:p>
            <a:pPr marL="0" indent="0">
              <a:lnSpc>
                <a:spcPts val="2400"/>
              </a:lnSpc>
              <a:spcAft>
                <a:spcPts val="400"/>
              </a:spcAft>
              <a:buNone/>
            </a:pPr>
            <a:r>
              <a:rPr lang="en-US" sz="2800" dirty="0"/>
              <a:t>Internal products</a:t>
            </a:r>
          </a:p>
          <a:p>
            <a:pPr marL="0" indent="0">
              <a:lnSpc>
                <a:spcPts val="2400"/>
              </a:lnSpc>
              <a:spcAft>
                <a:spcPts val="400"/>
              </a:spcAft>
              <a:buNone/>
            </a:pPr>
            <a:r>
              <a:rPr lang="en-US" sz="2800" dirty="0"/>
              <a:t>External products</a:t>
            </a:r>
          </a:p>
          <a:p>
            <a:pPr marL="0" indent="0">
              <a:lnSpc>
                <a:spcPct val="100000"/>
              </a:lnSpc>
              <a:spcBef>
                <a:spcPts val="1200"/>
              </a:spcBef>
              <a:spcAft>
                <a:spcPts val="1600"/>
              </a:spcAft>
              <a:buNone/>
            </a:pPr>
            <a:r>
              <a:rPr lang="en-US" b="1" dirty="0"/>
              <a:t>Address vulnerabilities</a:t>
            </a:r>
          </a:p>
          <a:p>
            <a:pPr marL="0" indent="0">
              <a:lnSpc>
                <a:spcPts val="2400"/>
              </a:lnSpc>
              <a:spcAft>
                <a:spcPts val="400"/>
              </a:spcAft>
              <a:buNone/>
            </a:pPr>
            <a:r>
              <a:rPr lang="en-US" sz="2800" dirty="0"/>
              <a:t>‘A security chap telling us we need to update!’</a:t>
            </a:r>
          </a:p>
        </p:txBody>
      </p:sp>
      <p:sp>
        <p:nvSpPr>
          <p:cNvPr id="2" name="Title 1"/>
          <p:cNvSpPr>
            <a:spLocks noGrp="1"/>
          </p:cNvSpPr>
          <p:nvPr>
            <p:ph type="title"/>
          </p:nvPr>
        </p:nvSpPr>
        <p:spPr/>
        <p:txBody>
          <a:bodyPr>
            <a:normAutofit fontScale="90000"/>
          </a:bodyPr>
          <a:lstStyle/>
          <a:p>
            <a:r>
              <a:rPr lang="en-US" sz="4400" dirty="0"/>
              <a:t>Reasonable security</a:t>
            </a:r>
          </a:p>
        </p:txBody>
      </p:sp>
      <p:pic>
        <p:nvPicPr>
          <p:cNvPr id="5" name="Picture 4">
            <a:extLst>
              <a:ext uri="{FF2B5EF4-FFF2-40B4-BE49-F238E27FC236}">
                <a16:creationId xmlns:a16="http://schemas.microsoft.com/office/drawing/2014/main" id="{2D1FFD05-65A3-004F-8628-FB865A53D750}"/>
              </a:ext>
            </a:extLst>
          </p:cNvPr>
          <p:cNvPicPr>
            <a:picLocks noChangeAspect="1"/>
          </p:cNvPicPr>
          <p:nvPr/>
        </p:nvPicPr>
        <p:blipFill>
          <a:blip r:embed="rId3"/>
          <a:srcRect/>
          <a:stretch/>
        </p:blipFill>
        <p:spPr>
          <a:xfrm>
            <a:off x="955634" y="1818804"/>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pic>
        <p:nvPicPr>
          <p:cNvPr id="6" name="Picture 5">
            <a:extLst>
              <a:ext uri="{FF2B5EF4-FFF2-40B4-BE49-F238E27FC236}">
                <a16:creationId xmlns:a16="http://schemas.microsoft.com/office/drawing/2014/main" id="{0362E242-6E7F-6E4B-93FF-BFF4C84955F2}"/>
              </a:ext>
            </a:extLst>
          </p:cNvPr>
          <p:cNvPicPr>
            <a:picLocks noChangeAspect="1"/>
          </p:cNvPicPr>
          <p:nvPr/>
        </p:nvPicPr>
        <p:blipFill>
          <a:blip r:embed="rId3"/>
          <a:srcRect/>
          <a:stretch/>
        </p:blipFill>
        <p:spPr>
          <a:xfrm>
            <a:off x="955634" y="3040295"/>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pic>
        <p:nvPicPr>
          <p:cNvPr id="7" name="Picture 6">
            <a:extLst>
              <a:ext uri="{FF2B5EF4-FFF2-40B4-BE49-F238E27FC236}">
                <a16:creationId xmlns:a16="http://schemas.microsoft.com/office/drawing/2014/main" id="{D1E22F28-4C03-1646-9B15-630499F4B234}"/>
              </a:ext>
            </a:extLst>
          </p:cNvPr>
          <p:cNvPicPr>
            <a:picLocks noChangeAspect="1"/>
          </p:cNvPicPr>
          <p:nvPr/>
        </p:nvPicPr>
        <p:blipFill>
          <a:blip r:embed="rId3"/>
          <a:srcRect/>
          <a:stretch/>
        </p:blipFill>
        <p:spPr>
          <a:xfrm>
            <a:off x="955634" y="4604229"/>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spTree>
    <p:extLst>
      <p:ext uri="{BB962C8B-B14F-4D97-AF65-F5344CB8AC3E}">
        <p14:creationId xmlns:p14="http://schemas.microsoft.com/office/powerpoint/2010/main" val="42556175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1000"/>
                                        <p:tgtEl>
                                          <p:spTgt spid="3">
                                            <p:txEl>
                                              <p:pRg st="5" end="5"/>
                                            </p:txEl>
                                          </p:spTgt>
                                        </p:tgtEl>
                                      </p:cBhvr>
                                    </p:animEffect>
                                    <p:anim calcmode="lin" valueType="num">
                                      <p:cBhvr>
                                        <p:cTn id="4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659890" y="1758096"/>
            <a:ext cx="9977120" cy="2480679"/>
          </a:xfrm>
        </p:spPr>
        <p:txBody>
          <a:bodyPr>
            <a:noAutofit/>
          </a:bodyPr>
          <a:lstStyle/>
          <a:p>
            <a:pPr marL="0" indent="0">
              <a:lnSpc>
                <a:spcPct val="100000"/>
              </a:lnSpc>
              <a:spcBef>
                <a:spcPts val="1200"/>
              </a:spcBef>
              <a:spcAft>
                <a:spcPts val="1600"/>
              </a:spcAft>
              <a:buNone/>
            </a:pPr>
            <a:r>
              <a:rPr lang="en-US" sz="3000" dirty="0"/>
              <a:t>Endpoint protection (on all endpoints)</a:t>
            </a:r>
          </a:p>
          <a:p>
            <a:pPr marL="0" indent="0">
              <a:lnSpc>
                <a:spcPct val="100000"/>
              </a:lnSpc>
              <a:spcBef>
                <a:spcPts val="1200"/>
              </a:spcBef>
              <a:spcAft>
                <a:spcPts val="1600"/>
              </a:spcAft>
              <a:buNone/>
            </a:pPr>
            <a:r>
              <a:rPr lang="en-US" sz="3000" dirty="0"/>
              <a:t>Backup and recovery systems</a:t>
            </a:r>
          </a:p>
          <a:p>
            <a:pPr marL="0" indent="0">
              <a:lnSpc>
                <a:spcPct val="100000"/>
              </a:lnSpc>
              <a:spcBef>
                <a:spcPts val="1200"/>
              </a:spcBef>
              <a:spcAft>
                <a:spcPts val="1600"/>
              </a:spcAft>
              <a:buNone/>
            </a:pPr>
            <a:r>
              <a:rPr lang="en-US" sz="3000" dirty="0"/>
              <a:t>Documented employee security awareness training</a:t>
            </a:r>
          </a:p>
          <a:p>
            <a:pPr marL="0" indent="0">
              <a:lnSpc>
                <a:spcPct val="100000"/>
              </a:lnSpc>
              <a:spcBef>
                <a:spcPts val="1200"/>
              </a:spcBef>
              <a:spcAft>
                <a:spcPts val="1600"/>
              </a:spcAft>
              <a:buNone/>
            </a:pPr>
            <a:r>
              <a:rPr lang="en-US" sz="3000" dirty="0"/>
              <a:t>Secure paper, physical media and devices</a:t>
            </a:r>
          </a:p>
        </p:txBody>
      </p:sp>
      <p:sp>
        <p:nvSpPr>
          <p:cNvPr id="2" name="Title 1"/>
          <p:cNvSpPr>
            <a:spLocks noGrp="1"/>
          </p:cNvSpPr>
          <p:nvPr>
            <p:ph type="title"/>
          </p:nvPr>
        </p:nvSpPr>
        <p:spPr/>
        <p:txBody>
          <a:bodyPr>
            <a:normAutofit fontScale="90000"/>
          </a:bodyPr>
          <a:lstStyle/>
          <a:p>
            <a:r>
              <a:rPr lang="en-US" sz="4400" dirty="0"/>
              <a:t>Reasonable security </a:t>
            </a:r>
          </a:p>
        </p:txBody>
      </p:sp>
      <p:pic>
        <p:nvPicPr>
          <p:cNvPr id="5" name="Picture 4">
            <a:extLst>
              <a:ext uri="{FF2B5EF4-FFF2-40B4-BE49-F238E27FC236}">
                <a16:creationId xmlns:a16="http://schemas.microsoft.com/office/drawing/2014/main" id="{2D1FFD05-65A3-004F-8628-FB865A53D750}"/>
              </a:ext>
            </a:extLst>
          </p:cNvPr>
          <p:cNvPicPr>
            <a:picLocks noChangeAspect="1"/>
          </p:cNvPicPr>
          <p:nvPr/>
        </p:nvPicPr>
        <p:blipFill>
          <a:blip r:embed="rId3"/>
          <a:srcRect/>
          <a:stretch/>
        </p:blipFill>
        <p:spPr>
          <a:xfrm>
            <a:off x="955634" y="1818804"/>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pic>
        <p:nvPicPr>
          <p:cNvPr id="6" name="Picture 5">
            <a:extLst>
              <a:ext uri="{FF2B5EF4-FFF2-40B4-BE49-F238E27FC236}">
                <a16:creationId xmlns:a16="http://schemas.microsoft.com/office/drawing/2014/main" id="{0362E242-6E7F-6E4B-93FF-BFF4C84955F2}"/>
              </a:ext>
            </a:extLst>
          </p:cNvPr>
          <p:cNvPicPr>
            <a:picLocks noChangeAspect="1"/>
          </p:cNvPicPr>
          <p:nvPr/>
        </p:nvPicPr>
        <p:blipFill>
          <a:blip r:embed="rId3"/>
          <a:srcRect/>
          <a:stretch/>
        </p:blipFill>
        <p:spPr>
          <a:xfrm>
            <a:off x="955634" y="2625461"/>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pic>
        <p:nvPicPr>
          <p:cNvPr id="7" name="Picture 6">
            <a:extLst>
              <a:ext uri="{FF2B5EF4-FFF2-40B4-BE49-F238E27FC236}">
                <a16:creationId xmlns:a16="http://schemas.microsoft.com/office/drawing/2014/main" id="{D1E22F28-4C03-1646-9B15-630499F4B234}"/>
              </a:ext>
            </a:extLst>
          </p:cNvPr>
          <p:cNvPicPr>
            <a:picLocks noChangeAspect="1"/>
          </p:cNvPicPr>
          <p:nvPr/>
        </p:nvPicPr>
        <p:blipFill>
          <a:blip r:embed="rId3"/>
          <a:srcRect/>
          <a:stretch/>
        </p:blipFill>
        <p:spPr>
          <a:xfrm>
            <a:off x="955634" y="3432118"/>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pic>
        <p:nvPicPr>
          <p:cNvPr id="8" name="Picture 7">
            <a:extLst>
              <a:ext uri="{FF2B5EF4-FFF2-40B4-BE49-F238E27FC236}">
                <a16:creationId xmlns:a16="http://schemas.microsoft.com/office/drawing/2014/main" id="{D1E22F28-4C03-1646-9B15-630499F4B234}"/>
              </a:ext>
            </a:extLst>
          </p:cNvPr>
          <p:cNvPicPr>
            <a:picLocks noChangeAspect="1"/>
          </p:cNvPicPr>
          <p:nvPr/>
        </p:nvPicPr>
        <p:blipFill>
          <a:blip r:embed="rId3"/>
          <a:srcRect/>
          <a:stretch/>
        </p:blipFill>
        <p:spPr>
          <a:xfrm>
            <a:off x="955634" y="4238775"/>
            <a:ext cx="376312" cy="37631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pic>
    </p:spTree>
    <p:extLst>
      <p:ext uri="{BB962C8B-B14F-4D97-AF65-F5344CB8AC3E}">
        <p14:creationId xmlns:p14="http://schemas.microsoft.com/office/powerpoint/2010/main" val="323954509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1000"/>
                                        <p:tgtEl>
                                          <p:spTgt spid="3">
                                            <p:txEl>
                                              <p:pRg st="2" end="2"/>
                                            </p:txEl>
                                          </p:spTgt>
                                        </p:tgtEl>
                                      </p:cBhvr>
                                    </p:animEffect>
                                    <p:anim calcmode="lin" valueType="num">
                                      <p:cBhvr>
                                        <p:cTn id="3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Effect transition="in" filter="fade">
                                      <p:cBhvr>
                                        <p:cTn id="48" dur="1000"/>
                                        <p:tgtEl>
                                          <p:spTgt spid="3">
                                            <p:txEl>
                                              <p:pRg st="3" end="3"/>
                                            </p:txEl>
                                          </p:spTgt>
                                        </p:tgtEl>
                                      </p:cBhvr>
                                    </p:animEffect>
                                    <p:anim calcmode="lin" valueType="num">
                                      <p:cBhvr>
                                        <p:cTn id="4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2F6C5C-D204-3F47-A45A-60E5E0D552E0}"/>
              </a:ext>
            </a:extLst>
          </p:cNvPr>
          <p:cNvSpPr>
            <a:spLocks noGrp="1"/>
          </p:cNvSpPr>
          <p:nvPr>
            <p:ph type="body" sz="quarter" idx="10"/>
          </p:nvPr>
        </p:nvSpPr>
        <p:spPr>
          <a:xfrm>
            <a:off x="2214880" y="1722761"/>
            <a:ext cx="9977120" cy="2480679"/>
          </a:xfrm>
        </p:spPr>
        <p:txBody>
          <a:bodyPr>
            <a:noAutofit/>
          </a:bodyPr>
          <a:lstStyle/>
          <a:p>
            <a:pPr marL="0" indent="0">
              <a:lnSpc>
                <a:spcPct val="150000"/>
              </a:lnSpc>
              <a:spcAft>
                <a:spcPts val="800"/>
              </a:spcAft>
              <a:buNone/>
            </a:pPr>
            <a:r>
              <a:rPr lang="en-US" sz="3000" dirty="0">
                <a:latin typeface="+mn-lt"/>
              </a:rPr>
              <a:t>Understand the timelines and key milestones</a:t>
            </a:r>
          </a:p>
          <a:p>
            <a:pPr marL="0" indent="0">
              <a:lnSpc>
                <a:spcPct val="150000"/>
              </a:lnSpc>
              <a:spcAft>
                <a:spcPts val="800"/>
              </a:spcAft>
              <a:buNone/>
            </a:pPr>
            <a:r>
              <a:rPr lang="en-US" sz="3000" dirty="0">
                <a:latin typeface="+mn-lt"/>
              </a:rPr>
              <a:t>Assessment of the risk to my business</a:t>
            </a:r>
          </a:p>
          <a:p>
            <a:pPr marL="0" indent="0">
              <a:lnSpc>
                <a:spcPct val="150000"/>
              </a:lnSpc>
              <a:spcAft>
                <a:spcPts val="800"/>
              </a:spcAft>
              <a:buNone/>
            </a:pPr>
            <a:r>
              <a:rPr lang="en-US" sz="3000" dirty="0">
                <a:latin typeface="+mn-lt"/>
              </a:rPr>
              <a:t>Action plan for compliance</a:t>
            </a:r>
          </a:p>
          <a:p>
            <a:pPr marL="0" indent="0">
              <a:lnSpc>
                <a:spcPct val="150000"/>
              </a:lnSpc>
              <a:spcAft>
                <a:spcPts val="800"/>
              </a:spcAft>
              <a:buNone/>
            </a:pPr>
            <a:r>
              <a:rPr lang="en-US" sz="3000" dirty="0">
                <a:latin typeface="+mn-lt"/>
              </a:rPr>
              <a:t>Understanding of “reasonable security” </a:t>
            </a:r>
          </a:p>
          <a:p>
            <a:pPr marL="0" indent="0">
              <a:lnSpc>
                <a:spcPct val="150000"/>
              </a:lnSpc>
              <a:spcAft>
                <a:spcPts val="800"/>
              </a:spcAft>
              <a:buNone/>
            </a:pPr>
            <a:r>
              <a:rPr lang="en-US" sz="3000" dirty="0">
                <a:latin typeface="+mn-lt"/>
              </a:rPr>
              <a:t>Roadmap to demonstrating reasonable security</a:t>
            </a:r>
          </a:p>
        </p:txBody>
      </p:sp>
      <p:sp>
        <p:nvSpPr>
          <p:cNvPr id="3" name="Title 2">
            <a:extLst>
              <a:ext uri="{FF2B5EF4-FFF2-40B4-BE49-F238E27FC236}">
                <a16:creationId xmlns:a16="http://schemas.microsoft.com/office/drawing/2014/main" id="{E9A128A1-0CE6-4841-AF14-AB2C1C9E6859}"/>
              </a:ext>
            </a:extLst>
          </p:cNvPr>
          <p:cNvSpPr>
            <a:spLocks noGrp="1"/>
          </p:cNvSpPr>
          <p:nvPr>
            <p:ph type="title"/>
          </p:nvPr>
        </p:nvSpPr>
        <p:spPr>
          <a:xfrm>
            <a:off x="838200" y="704742"/>
            <a:ext cx="10515600" cy="646331"/>
          </a:xfrm>
        </p:spPr>
        <p:txBody>
          <a:bodyPr/>
          <a:lstStyle/>
          <a:p>
            <a:r>
              <a:rPr lang="en-US" dirty="0"/>
              <a:t>Action plan</a:t>
            </a:r>
          </a:p>
        </p:txBody>
      </p:sp>
      <p:sp>
        <p:nvSpPr>
          <p:cNvPr id="6" name="Rectangle 5">
            <a:extLst>
              <a:ext uri="{FF2B5EF4-FFF2-40B4-BE49-F238E27FC236}">
                <a16:creationId xmlns:a16="http://schemas.microsoft.com/office/drawing/2014/main" id="{CCB29AA5-17BF-D342-8E40-72CB0FF2D8A8}"/>
              </a:ext>
            </a:extLst>
          </p:cNvPr>
          <p:cNvSpPr/>
          <p:nvPr/>
        </p:nvSpPr>
        <p:spPr>
          <a:xfrm>
            <a:off x="1683876" y="1989582"/>
            <a:ext cx="347241" cy="34724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dirty="0">
                <a:solidFill>
                  <a:schemeClr val="bg1"/>
                </a:solidFill>
              </a:rPr>
              <a:t>1</a:t>
            </a:r>
          </a:p>
        </p:txBody>
      </p:sp>
      <p:sp>
        <p:nvSpPr>
          <p:cNvPr id="9" name="Rectangle 8">
            <a:extLst>
              <a:ext uri="{FF2B5EF4-FFF2-40B4-BE49-F238E27FC236}">
                <a16:creationId xmlns:a16="http://schemas.microsoft.com/office/drawing/2014/main" id="{86B3A70D-6296-A847-A332-4AECC5EC4980}"/>
              </a:ext>
            </a:extLst>
          </p:cNvPr>
          <p:cNvSpPr/>
          <p:nvPr/>
        </p:nvSpPr>
        <p:spPr>
          <a:xfrm>
            <a:off x="1683876" y="2734743"/>
            <a:ext cx="347241" cy="34724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bg1"/>
                </a:solidFill>
              </a:rPr>
              <a:t>2</a:t>
            </a:r>
          </a:p>
        </p:txBody>
      </p:sp>
      <p:sp>
        <p:nvSpPr>
          <p:cNvPr id="10" name="Rectangle 9">
            <a:extLst>
              <a:ext uri="{FF2B5EF4-FFF2-40B4-BE49-F238E27FC236}">
                <a16:creationId xmlns:a16="http://schemas.microsoft.com/office/drawing/2014/main" id="{98C2ED5A-1D19-824E-8E9A-670544FB0540}"/>
              </a:ext>
            </a:extLst>
          </p:cNvPr>
          <p:cNvSpPr/>
          <p:nvPr/>
        </p:nvSpPr>
        <p:spPr>
          <a:xfrm>
            <a:off x="1683876" y="3571849"/>
            <a:ext cx="347241" cy="34724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dirty="0">
                <a:solidFill>
                  <a:schemeClr val="bg1"/>
                </a:solidFill>
              </a:rPr>
              <a:t>3</a:t>
            </a:r>
          </a:p>
        </p:txBody>
      </p:sp>
      <p:sp>
        <p:nvSpPr>
          <p:cNvPr id="11" name="Rectangle 10">
            <a:extLst>
              <a:ext uri="{FF2B5EF4-FFF2-40B4-BE49-F238E27FC236}">
                <a16:creationId xmlns:a16="http://schemas.microsoft.com/office/drawing/2014/main" id="{98C2ED5A-1D19-824E-8E9A-670544FB0540}"/>
              </a:ext>
            </a:extLst>
          </p:cNvPr>
          <p:cNvSpPr/>
          <p:nvPr/>
        </p:nvSpPr>
        <p:spPr>
          <a:xfrm>
            <a:off x="1683876" y="4366287"/>
            <a:ext cx="347241" cy="34724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dirty="0">
                <a:solidFill>
                  <a:schemeClr val="bg1"/>
                </a:solidFill>
              </a:rPr>
              <a:t>4</a:t>
            </a:r>
          </a:p>
        </p:txBody>
      </p:sp>
      <p:sp>
        <p:nvSpPr>
          <p:cNvPr id="12" name="Rectangle 11">
            <a:extLst>
              <a:ext uri="{FF2B5EF4-FFF2-40B4-BE49-F238E27FC236}">
                <a16:creationId xmlns:a16="http://schemas.microsoft.com/office/drawing/2014/main" id="{98C2ED5A-1D19-824E-8E9A-670544FB0540}"/>
              </a:ext>
            </a:extLst>
          </p:cNvPr>
          <p:cNvSpPr/>
          <p:nvPr/>
        </p:nvSpPr>
        <p:spPr>
          <a:xfrm>
            <a:off x="1683876" y="5160726"/>
            <a:ext cx="347241" cy="34724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dirty="0">
                <a:solidFill>
                  <a:schemeClr val="bg1"/>
                </a:solidFill>
              </a:rPr>
              <a:t>5</a:t>
            </a:r>
          </a:p>
        </p:txBody>
      </p:sp>
    </p:spTree>
    <p:extLst>
      <p:ext uri="{BB962C8B-B14F-4D97-AF65-F5344CB8AC3E}">
        <p14:creationId xmlns:p14="http://schemas.microsoft.com/office/powerpoint/2010/main" val="189928788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fade">
                                      <p:cBhvr>
                                        <p:cTn id="31" dur="1000"/>
                                        <p:tgtEl>
                                          <p:spTgt spid="2">
                                            <p:txEl>
                                              <p:pRg st="1" end="1"/>
                                            </p:txEl>
                                          </p:spTgt>
                                        </p:tgtEl>
                                      </p:cBhvr>
                                    </p:animEffect>
                                    <p:anim calcmode="lin" valueType="num">
                                      <p:cBhvr>
                                        <p:cTn id="3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txEl>
                                              <p:pRg st="2" end="2"/>
                                            </p:txEl>
                                          </p:spTgt>
                                        </p:tgtEl>
                                        <p:attrNameLst>
                                          <p:attrName>style.visibility</p:attrName>
                                        </p:attrNameLst>
                                      </p:cBhvr>
                                      <p:to>
                                        <p:strVal val="visible"/>
                                      </p:to>
                                    </p:set>
                                    <p:animEffect transition="in" filter="fade">
                                      <p:cBhvr>
                                        <p:cTn id="43" dur="1000"/>
                                        <p:tgtEl>
                                          <p:spTgt spid="2">
                                            <p:txEl>
                                              <p:pRg st="2" end="2"/>
                                            </p:txEl>
                                          </p:spTgt>
                                        </p:tgtEl>
                                      </p:cBhvr>
                                    </p:animEffect>
                                    <p:anim calcmode="lin" valueType="num">
                                      <p:cBhvr>
                                        <p:cTn id="4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
                                            <p:txEl>
                                              <p:pRg st="3" end="3"/>
                                            </p:txEl>
                                          </p:spTgt>
                                        </p:tgtEl>
                                        <p:attrNameLst>
                                          <p:attrName>style.visibility</p:attrName>
                                        </p:attrNameLst>
                                      </p:cBhvr>
                                      <p:to>
                                        <p:strVal val="visible"/>
                                      </p:to>
                                    </p:set>
                                    <p:animEffect transition="in" filter="fade">
                                      <p:cBhvr>
                                        <p:cTn id="55" dur="1000"/>
                                        <p:tgtEl>
                                          <p:spTgt spid="2">
                                            <p:txEl>
                                              <p:pRg st="3" end="3"/>
                                            </p:txEl>
                                          </p:spTgt>
                                        </p:tgtEl>
                                      </p:cBhvr>
                                    </p:animEffect>
                                    <p:anim calcmode="lin" valueType="num">
                                      <p:cBhvr>
                                        <p:cTn id="5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57" dur="1000" fill="hold"/>
                                        <p:tgtEl>
                                          <p:spTgt spid="2">
                                            <p:txEl>
                                              <p:pRg st="3" end="3"/>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
                                            <p:txEl>
                                              <p:pRg st="4" end="4"/>
                                            </p:txEl>
                                          </p:spTgt>
                                        </p:tgtEl>
                                        <p:attrNameLst>
                                          <p:attrName>style.visibility</p:attrName>
                                        </p:attrNameLst>
                                      </p:cBhvr>
                                      <p:to>
                                        <p:strVal val="visible"/>
                                      </p:to>
                                    </p:set>
                                    <p:animEffect transition="in" filter="fade">
                                      <p:cBhvr>
                                        <p:cTn id="60" dur="1000"/>
                                        <p:tgtEl>
                                          <p:spTgt spid="2">
                                            <p:txEl>
                                              <p:pRg st="4" end="4"/>
                                            </p:txEl>
                                          </p:spTgt>
                                        </p:tgtEl>
                                      </p:cBhvr>
                                    </p:animEffect>
                                    <p:anim calcmode="lin" valueType="num">
                                      <p:cBhvr>
                                        <p:cTn id="6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P spid="9" grpId="0" animBg="1"/>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164D-153B-494A-9B64-4CBA06951403}"/>
              </a:ext>
            </a:extLst>
          </p:cNvPr>
          <p:cNvSpPr>
            <a:spLocks noGrp="1"/>
          </p:cNvSpPr>
          <p:nvPr>
            <p:ph type="title"/>
          </p:nvPr>
        </p:nvSpPr>
        <p:spPr>
          <a:xfrm>
            <a:off x="552450" y="3961221"/>
            <a:ext cx="11087100" cy="1429926"/>
          </a:xfrm>
        </p:spPr>
        <p:txBody>
          <a:bodyPr>
            <a:noAutofit/>
          </a:bodyPr>
          <a:lstStyle/>
          <a:p>
            <a:pPr algn="ctr" fontAlgn="base"/>
            <a:r>
              <a:rPr lang="en-NZ" sz="2800" b="1" dirty="0">
                <a:latin typeface="+mn-lt"/>
              </a:rPr>
              <a:t>“As cybersecurity leaders, we have to create our message of influence because security is a culture, and you need the business to take place and be part of that security culture.”</a:t>
            </a:r>
          </a:p>
        </p:txBody>
      </p:sp>
      <p:cxnSp>
        <p:nvCxnSpPr>
          <p:cNvPr id="3" name="Straight Connector 2">
            <a:extLst>
              <a:ext uri="{FF2B5EF4-FFF2-40B4-BE49-F238E27FC236}">
                <a16:creationId xmlns:a16="http://schemas.microsoft.com/office/drawing/2014/main" id="{9E76DE22-0A8A-4A2B-A226-7387A569A244}"/>
              </a:ext>
            </a:extLst>
          </p:cNvPr>
          <p:cNvCxnSpPr>
            <a:cxnSpLocks/>
          </p:cNvCxnSpPr>
          <p:nvPr/>
        </p:nvCxnSpPr>
        <p:spPr>
          <a:xfrm>
            <a:off x="5779792" y="6149825"/>
            <a:ext cx="898216" cy="0"/>
          </a:xfrm>
          <a:prstGeom prst="line">
            <a:avLst/>
          </a:prstGeom>
          <a:ln w="254000">
            <a:solidFill>
              <a:srgbClr val="E9845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0154739-F466-4567-AF18-4D79101C42BE}"/>
              </a:ext>
            </a:extLst>
          </p:cNvPr>
          <p:cNvPicPr>
            <a:picLocks noChangeAspect="1"/>
          </p:cNvPicPr>
          <p:nvPr/>
        </p:nvPicPr>
        <p:blipFill rotWithShape="1">
          <a:blip r:embed="rId2">
            <a:extLst>
              <a:ext uri="{28A0092B-C50C-407E-A947-70E740481C1C}">
                <a14:useLocalDpi xmlns:a14="http://schemas.microsoft.com/office/drawing/2010/main" val="0"/>
              </a:ext>
            </a:extLst>
          </a:blip>
          <a:srcRect b="55222"/>
          <a:stretch/>
        </p:blipFill>
        <p:spPr>
          <a:xfrm>
            <a:off x="0" y="0"/>
            <a:ext cx="12192000" cy="3639509"/>
          </a:xfrm>
          <a:prstGeom prst="rect">
            <a:avLst/>
          </a:prstGeom>
        </p:spPr>
      </p:pic>
      <p:sp>
        <p:nvSpPr>
          <p:cNvPr id="4" name="TextBox 3">
            <a:extLst>
              <a:ext uri="{FF2B5EF4-FFF2-40B4-BE49-F238E27FC236}">
                <a16:creationId xmlns:a16="http://schemas.microsoft.com/office/drawing/2014/main" id="{66452C18-A338-42C6-BCEE-D3653116B36A}"/>
              </a:ext>
            </a:extLst>
          </p:cNvPr>
          <p:cNvSpPr txBox="1"/>
          <p:nvPr/>
        </p:nvSpPr>
        <p:spPr>
          <a:xfrm>
            <a:off x="5924550" y="5467350"/>
            <a:ext cx="5689600" cy="369332"/>
          </a:xfrm>
          <a:prstGeom prst="rect">
            <a:avLst/>
          </a:prstGeom>
          <a:noFill/>
        </p:spPr>
        <p:txBody>
          <a:bodyPr wrap="square" rtlCol="0">
            <a:spAutoFit/>
          </a:bodyPr>
          <a:lstStyle/>
          <a:p>
            <a:pPr algn="r"/>
            <a:r>
              <a:rPr lang="en-NZ" b="1" dirty="0"/>
              <a:t>— </a:t>
            </a:r>
            <a:r>
              <a:rPr lang="en-NZ" b="1" dirty="0">
                <a:hlinkClick r:id="rId3"/>
              </a:rPr>
              <a:t>Britney </a:t>
            </a:r>
            <a:r>
              <a:rPr lang="en-NZ" b="1" dirty="0" err="1">
                <a:hlinkClick r:id="rId3"/>
              </a:rPr>
              <a:t>Hommertzheim</a:t>
            </a:r>
            <a:endParaRPr lang="en-NZ" dirty="0"/>
          </a:p>
        </p:txBody>
      </p:sp>
    </p:spTree>
    <p:extLst>
      <p:ext uri="{BB962C8B-B14F-4D97-AF65-F5344CB8AC3E}">
        <p14:creationId xmlns:p14="http://schemas.microsoft.com/office/powerpoint/2010/main" val="4245587739"/>
      </p:ext>
    </p:extLst>
  </p:cSld>
  <p:clrMapOvr>
    <a:masterClrMapping/>
  </p:clrMapOvr>
</p:sld>
</file>

<file path=ppt/theme/theme1.xml><?xml version="1.0" encoding="utf-8"?>
<a:theme xmlns:a="http://schemas.openxmlformats.org/drawingml/2006/main" name="Office Theme">
  <a:themeElements>
    <a:clrScheme name="Chillisoft Presentations">
      <a:dk1>
        <a:srgbClr val="000000"/>
      </a:dk1>
      <a:lt1>
        <a:srgbClr val="FFFFFF"/>
      </a:lt1>
      <a:dk2>
        <a:srgbClr val="EA202C"/>
      </a:dk2>
      <a:lt2>
        <a:srgbClr val="BFBFBF"/>
      </a:lt2>
      <a:accent1>
        <a:srgbClr val="595959"/>
      </a:accent1>
      <a:accent2>
        <a:srgbClr val="F27980"/>
      </a:accent2>
      <a:accent3>
        <a:srgbClr val="7F7F7F"/>
      </a:accent3>
      <a:accent4>
        <a:srgbClr val="F6A5AA"/>
      </a:accent4>
      <a:accent5>
        <a:srgbClr val="D8D8D8"/>
      </a:accent5>
      <a:accent6>
        <a:srgbClr val="FFBEBE"/>
      </a:accent6>
      <a:hlink>
        <a:srgbClr val="3A3838"/>
      </a:hlink>
      <a:folHlink>
        <a:srgbClr val="FAD2D4"/>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TotalTime>
  <Words>2960</Words>
  <Application>Microsoft Office PowerPoint</Application>
  <PresentationFormat>Widescreen</PresentationFormat>
  <Paragraphs>400</Paragraphs>
  <Slides>31</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 Black</vt:lpstr>
      <vt:lpstr>Calibri</vt:lpstr>
      <vt:lpstr>Segoe UI</vt:lpstr>
      <vt:lpstr>Segoe UI Semibold</vt:lpstr>
      <vt:lpstr>Segoe UI Semilight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State of Cyber-Sec in NZ &amp; Privacy Bill 2020</vt:lpstr>
      <vt:lpstr>What is the current state of cybersecurity in NZ?</vt:lpstr>
      <vt:lpstr>Current state of cybersecurity</vt:lpstr>
      <vt:lpstr>PowerPoint Presentation</vt:lpstr>
      <vt:lpstr>Banking Phishing Scams in Pacific</vt:lpstr>
      <vt:lpstr>PowerPoint Presentation</vt:lpstr>
      <vt:lpstr>Current state of cybersecurity in the Pacific</vt:lpstr>
      <vt:lpstr>NZ threat landscape</vt:lpstr>
      <vt:lpstr>A Threat Engine to Smart Cities  – Serious Organised Crime (SOC)</vt:lpstr>
      <vt:lpstr> Transnational Organised Crime</vt:lpstr>
      <vt:lpstr>Jon Duffy</vt:lpstr>
      <vt:lpstr>New Zealand Privacy Bill</vt:lpstr>
      <vt:lpstr>New Zealand Privacy Bill</vt:lpstr>
      <vt:lpstr>New Zealand Privacy Bill</vt:lpstr>
      <vt:lpstr>New Zealand Privacy Bill</vt:lpstr>
      <vt:lpstr>PowerPoint Presentation</vt:lpstr>
      <vt:lpstr>PowerPoint Presentation</vt:lpstr>
      <vt:lpstr>Minimum requirements for “defensible defense”</vt:lpstr>
      <vt:lpstr>Minimum requirements for “defensible defense”</vt:lpstr>
      <vt:lpstr>Reasonable security</vt:lpstr>
      <vt:lpstr>Reasonable security</vt:lpstr>
      <vt:lpstr>Reasonable security</vt:lpstr>
      <vt:lpstr>Reasonable security </vt:lpstr>
      <vt:lpstr>Action plan</vt:lpstr>
      <vt:lpstr>“As cybersecurity leaders, we have to create our message of influence because security is a culture, and you need the business to take place and be part of that security culture.”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Cybersecurity in NZ</dc:title>
  <dc:creator>Scott Parker</dc:creator>
  <cp:lastModifiedBy>Ian Craigie</cp:lastModifiedBy>
  <cp:revision>43</cp:revision>
  <dcterms:created xsi:type="dcterms:W3CDTF">2019-09-11T01:14:41Z</dcterms:created>
  <dcterms:modified xsi:type="dcterms:W3CDTF">2020-08-18T19:35:46Z</dcterms:modified>
</cp:coreProperties>
</file>